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B4017-5D51-4E30-BB69-AA7A96A5899F}"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pl-PL"/>
        </a:p>
      </dgm:t>
    </dgm:pt>
    <dgm:pt modelId="{096A20C3-F335-4963-9C95-A9CEC8962A95}">
      <dgm:prSet phldrT="[Tekst]"/>
      <dgm:spPr/>
      <dgm:t>
        <a:bodyPr/>
        <a:lstStyle/>
        <a:p>
          <a:r>
            <a:rPr lang="pl-PL" b="1" dirty="0" smtClean="0"/>
            <a:t>Pierwsze nazwa</a:t>
          </a:r>
          <a:endParaRPr lang="pl-PL" b="1" dirty="0"/>
        </a:p>
      </dgm:t>
    </dgm:pt>
    <dgm:pt modelId="{37323625-48C1-4B93-AD8E-8F3C8F58E6BD}" type="parTrans" cxnId="{87075B2C-A29A-464E-85DB-58D9AA7E207F}">
      <dgm:prSet/>
      <dgm:spPr/>
      <dgm:t>
        <a:bodyPr/>
        <a:lstStyle/>
        <a:p>
          <a:endParaRPr lang="pl-PL"/>
        </a:p>
      </dgm:t>
    </dgm:pt>
    <dgm:pt modelId="{2B815154-E4CD-4E4B-8848-63A0752CEFDF}" type="sibTrans" cxnId="{87075B2C-A29A-464E-85DB-58D9AA7E207F}">
      <dgm:prSet/>
      <dgm:spPr/>
      <dgm:t>
        <a:bodyPr/>
        <a:lstStyle/>
        <a:p>
          <a:endParaRPr lang="pl-PL"/>
        </a:p>
      </dgm:t>
    </dgm:pt>
    <dgm:pt modelId="{FEA5FF8F-1FB0-4319-999A-77D96B8C8DAF}">
      <dgm:prSet phldrT="[Tekst]"/>
      <dgm:spPr/>
      <dgm:t>
        <a:bodyPr/>
        <a:lstStyle/>
        <a:p>
          <a:r>
            <a:rPr lang="pl-PL" dirty="0" smtClean="0"/>
            <a:t>Słowa Pizza pojawiła się już w 997r. </a:t>
          </a:r>
          <a:endParaRPr lang="pl-PL" dirty="0"/>
        </a:p>
      </dgm:t>
    </dgm:pt>
    <dgm:pt modelId="{E479097F-7538-4EC7-A3A3-42E93337A907}" type="parTrans" cxnId="{D3938053-90EA-478B-BEF4-B43E08DC979E}">
      <dgm:prSet/>
      <dgm:spPr/>
      <dgm:t>
        <a:bodyPr/>
        <a:lstStyle/>
        <a:p>
          <a:endParaRPr lang="pl-PL"/>
        </a:p>
      </dgm:t>
    </dgm:pt>
    <dgm:pt modelId="{4CF86793-B89F-4E7D-BD0F-62AE54D7F555}" type="sibTrans" cxnId="{D3938053-90EA-478B-BEF4-B43E08DC979E}">
      <dgm:prSet/>
      <dgm:spPr/>
      <dgm:t>
        <a:bodyPr/>
        <a:lstStyle/>
        <a:p>
          <a:endParaRPr lang="pl-PL"/>
        </a:p>
      </dgm:t>
    </dgm:pt>
    <dgm:pt modelId="{6180E088-B639-4EDA-B282-95351DF68409}">
      <dgm:prSet phldrT="[Tekst]"/>
      <dgm:spPr/>
      <dgm:t>
        <a:bodyPr/>
        <a:lstStyle/>
        <a:p>
          <a:r>
            <a:rPr lang="pl-PL" b="1" dirty="0" smtClean="0"/>
            <a:t>Nazwa Pierwszej pizzy</a:t>
          </a:r>
          <a:endParaRPr lang="pl-PL" b="1" dirty="0"/>
        </a:p>
      </dgm:t>
    </dgm:pt>
    <dgm:pt modelId="{5CD03223-4F78-4E7C-B3D3-DF53D2A75CA4}" type="parTrans" cxnId="{7FC71F28-7EBF-40A6-8C4B-EF47BCB1B77B}">
      <dgm:prSet/>
      <dgm:spPr/>
      <dgm:t>
        <a:bodyPr/>
        <a:lstStyle/>
        <a:p>
          <a:endParaRPr lang="pl-PL"/>
        </a:p>
      </dgm:t>
    </dgm:pt>
    <dgm:pt modelId="{C53B02EC-ADB5-45F5-90BD-641BA10D0527}" type="sibTrans" cxnId="{7FC71F28-7EBF-40A6-8C4B-EF47BCB1B77B}">
      <dgm:prSet/>
      <dgm:spPr/>
      <dgm:t>
        <a:bodyPr/>
        <a:lstStyle/>
        <a:p>
          <a:endParaRPr lang="pl-PL"/>
        </a:p>
      </dgm:t>
    </dgm:pt>
    <dgm:pt modelId="{E1DCE631-80B8-41C4-9B48-33F483F4D8B8}">
      <dgm:prSet phldrT="[Tekst]"/>
      <dgm:spPr/>
      <dgm:t>
        <a:bodyPr/>
        <a:lstStyle/>
        <a:p>
          <a:r>
            <a:rPr lang="pl-PL" dirty="0" smtClean="0"/>
            <a:t>W XVII mianem pizzy </a:t>
          </a:r>
          <a:r>
            <a:rPr lang="pl-PL" b="1" i="1" dirty="0" smtClean="0"/>
            <a:t>alla </a:t>
          </a:r>
          <a:r>
            <a:rPr lang="pl-PL" b="1" i="1" dirty="0" err="1" smtClean="0"/>
            <a:t>mastunicola</a:t>
          </a:r>
          <a:r>
            <a:rPr lang="pl-PL" b="1" i="1" dirty="0" smtClean="0"/>
            <a:t> </a:t>
          </a:r>
          <a:r>
            <a:rPr lang="pl-PL" dirty="0" smtClean="0"/>
            <a:t>określano wypiek przeprawiony serem i bazylią</a:t>
          </a:r>
          <a:endParaRPr lang="pl-PL" dirty="0"/>
        </a:p>
      </dgm:t>
    </dgm:pt>
    <dgm:pt modelId="{20AA14F8-BD65-4591-AB1C-226F1AC13D5E}" type="parTrans" cxnId="{57543047-374F-4102-9C6C-FC0E55798B71}">
      <dgm:prSet/>
      <dgm:spPr/>
      <dgm:t>
        <a:bodyPr/>
        <a:lstStyle/>
        <a:p>
          <a:endParaRPr lang="pl-PL"/>
        </a:p>
      </dgm:t>
    </dgm:pt>
    <dgm:pt modelId="{36463B95-0399-4D55-A818-0E6C67FE8B40}" type="sibTrans" cxnId="{57543047-374F-4102-9C6C-FC0E55798B71}">
      <dgm:prSet/>
      <dgm:spPr/>
      <dgm:t>
        <a:bodyPr/>
        <a:lstStyle/>
        <a:p>
          <a:endParaRPr lang="pl-PL"/>
        </a:p>
      </dgm:t>
    </dgm:pt>
    <dgm:pt modelId="{3E597F89-13EF-471A-8929-60F226D0E235}">
      <dgm:prSet phldrT="[Tekst]"/>
      <dgm:spPr/>
      <dgm:t>
        <a:bodyPr/>
        <a:lstStyle/>
        <a:p>
          <a:r>
            <a:rPr lang="pl-PL" b="1" dirty="0" smtClean="0"/>
            <a:t>Powstanie najpopularniejszej pizzy </a:t>
          </a:r>
          <a:endParaRPr lang="pl-PL" b="1" dirty="0"/>
        </a:p>
      </dgm:t>
    </dgm:pt>
    <dgm:pt modelId="{BA1F9F3A-C9F9-4E66-9150-C9885E8D7A3B}" type="parTrans" cxnId="{E7437954-EE97-407E-B10F-BA3D4CACCDC2}">
      <dgm:prSet/>
      <dgm:spPr/>
      <dgm:t>
        <a:bodyPr/>
        <a:lstStyle/>
        <a:p>
          <a:endParaRPr lang="pl-PL"/>
        </a:p>
      </dgm:t>
    </dgm:pt>
    <dgm:pt modelId="{B9C097A7-3E81-40BD-945E-C6E1CBAA48D8}" type="sibTrans" cxnId="{E7437954-EE97-407E-B10F-BA3D4CACCDC2}">
      <dgm:prSet/>
      <dgm:spPr/>
      <dgm:t>
        <a:bodyPr/>
        <a:lstStyle/>
        <a:p>
          <a:endParaRPr lang="pl-PL"/>
        </a:p>
      </dgm:t>
    </dgm:pt>
    <dgm:pt modelId="{2275F411-1B98-4D77-99D4-89983EF4C532}">
      <dgm:prSet phldrT="[Tekst]" custT="1"/>
      <dgm:spPr/>
      <dgm:t>
        <a:bodyPr/>
        <a:lstStyle/>
        <a:p>
          <a:r>
            <a:rPr lang="pl-PL" sz="1200" dirty="0" smtClean="0"/>
            <a:t>W 1889r, kucharz </a:t>
          </a:r>
          <a:r>
            <a:rPr lang="pl-PL" sz="1200" dirty="0" err="1" smtClean="0"/>
            <a:t>Raffaelo</a:t>
          </a:r>
          <a:r>
            <a:rPr lang="pl-PL" sz="1200" dirty="0" smtClean="0"/>
            <a:t> </a:t>
          </a:r>
          <a:r>
            <a:rPr lang="pl-PL" sz="1200" dirty="0" err="1" smtClean="0"/>
            <a:t>Esposito</a:t>
          </a:r>
          <a:r>
            <a:rPr lang="pl-PL" sz="1200" dirty="0" smtClean="0"/>
            <a:t> zadedykował on 3 pizza królowej Małgorzacie Sabaudzkiej lecz najbardziej zasmakowała jej pizza z </a:t>
          </a:r>
          <a:r>
            <a:rPr lang="pl-PL" sz="1200" dirty="0" err="1" smtClean="0"/>
            <a:t>mozarellą</a:t>
          </a:r>
          <a:r>
            <a:rPr lang="pl-PL" sz="1200" dirty="0" smtClean="0"/>
            <a:t>  i przez to pizza została nazwana Margaritą</a:t>
          </a:r>
          <a:endParaRPr lang="pl-PL" sz="1200" dirty="0"/>
        </a:p>
      </dgm:t>
    </dgm:pt>
    <dgm:pt modelId="{78D225BC-FC1F-46DE-884C-1A7623ADACD8}" type="parTrans" cxnId="{CEDD2E94-F5E3-478E-87FE-B2C6492183AB}">
      <dgm:prSet/>
      <dgm:spPr/>
      <dgm:t>
        <a:bodyPr/>
        <a:lstStyle/>
        <a:p>
          <a:endParaRPr lang="pl-PL"/>
        </a:p>
      </dgm:t>
    </dgm:pt>
    <dgm:pt modelId="{0B3C1A73-25B0-4957-8E42-206CECAA5DAA}" type="sibTrans" cxnId="{CEDD2E94-F5E3-478E-87FE-B2C6492183AB}">
      <dgm:prSet/>
      <dgm:spPr/>
      <dgm:t>
        <a:bodyPr/>
        <a:lstStyle/>
        <a:p>
          <a:endParaRPr lang="pl-PL"/>
        </a:p>
      </dgm:t>
    </dgm:pt>
    <dgm:pt modelId="{37A9FB64-7BC3-4F9B-83EB-E9871EB9E2B6}" type="pres">
      <dgm:prSet presAssocID="{923B4017-5D51-4E30-BB69-AA7A96A5899F}" presName="Name0" presStyleCnt="0">
        <dgm:presLayoutVars>
          <dgm:chMax/>
          <dgm:chPref/>
          <dgm:dir/>
        </dgm:presLayoutVars>
      </dgm:prSet>
      <dgm:spPr/>
      <dgm:t>
        <a:bodyPr/>
        <a:lstStyle/>
        <a:p>
          <a:endParaRPr lang="pl-PL"/>
        </a:p>
      </dgm:t>
    </dgm:pt>
    <dgm:pt modelId="{A759C36C-F9A5-448D-A201-FC11818F70CB}" type="pres">
      <dgm:prSet presAssocID="{096A20C3-F335-4963-9C95-A9CEC8962A95}" presName="parenttextcomposite" presStyleCnt="0"/>
      <dgm:spPr/>
    </dgm:pt>
    <dgm:pt modelId="{6E289AD0-8C6E-4C08-A5D5-4E5670BE54FD}" type="pres">
      <dgm:prSet presAssocID="{096A20C3-F335-4963-9C95-A9CEC8962A95}" presName="parenttext" presStyleLbl="revTx" presStyleIdx="0" presStyleCnt="3">
        <dgm:presLayoutVars>
          <dgm:chMax/>
          <dgm:chPref val="2"/>
          <dgm:bulletEnabled val="1"/>
        </dgm:presLayoutVars>
      </dgm:prSet>
      <dgm:spPr/>
      <dgm:t>
        <a:bodyPr/>
        <a:lstStyle/>
        <a:p>
          <a:endParaRPr lang="pl-PL"/>
        </a:p>
      </dgm:t>
    </dgm:pt>
    <dgm:pt modelId="{A674A37D-B118-4833-9286-99A629E37DD0}" type="pres">
      <dgm:prSet presAssocID="{096A20C3-F335-4963-9C95-A9CEC8962A95}" presName="composite" presStyleCnt="0"/>
      <dgm:spPr/>
    </dgm:pt>
    <dgm:pt modelId="{BD822099-745D-4986-8740-881683B21597}" type="pres">
      <dgm:prSet presAssocID="{096A20C3-F335-4963-9C95-A9CEC8962A95}" presName="chevron1" presStyleLbl="alignNode1" presStyleIdx="0" presStyleCnt="21"/>
      <dgm:spPr/>
    </dgm:pt>
    <dgm:pt modelId="{E201236D-61BD-4261-BAD5-7C5C510586F5}" type="pres">
      <dgm:prSet presAssocID="{096A20C3-F335-4963-9C95-A9CEC8962A95}" presName="chevron2" presStyleLbl="alignNode1" presStyleIdx="1" presStyleCnt="21"/>
      <dgm:spPr/>
    </dgm:pt>
    <dgm:pt modelId="{7F176212-9EF8-41F9-AC44-8C77C4E6E919}" type="pres">
      <dgm:prSet presAssocID="{096A20C3-F335-4963-9C95-A9CEC8962A95}" presName="chevron3" presStyleLbl="alignNode1" presStyleIdx="2" presStyleCnt="21"/>
      <dgm:spPr/>
    </dgm:pt>
    <dgm:pt modelId="{01FAC3DC-9D96-4297-8638-17025A7E90B7}" type="pres">
      <dgm:prSet presAssocID="{096A20C3-F335-4963-9C95-A9CEC8962A95}" presName="chevron4" presStyleLbl="alignNode1" presStyleIdx="3" presStyleCnt="21"/>
      <dgm:spPr/>
    </dgm:pt>
    <dgm:pt modelId="{C5C3A27F-E98F-4EEC-8082-0C97D2F916B3}" type="pres">
      <dgm:prSet presAssocID="{096A20C3-F335-4963-9C95-A9CEC8962A95}" presName="chevron5" presStyleLbl="alignNode1" presStyleIdx="4" presStyleCnt="21"/>
      <dgm:spPr/>
    </dgm:pt>
    <dgm:pt modelId="{76E05B24-B451-453B-85DA-441F9ADBE78C}" type="pres">
      <dgm:prSet presAssocID="{096A20C3-F335-4963-9C95-A9CEC8962A95}" presName="chevron6" presStyleLbl="alignNode1" presStyleIdx="5" presStyleCnt="21"/>
      <dgm:spPr/>
    </dgm:pt>
    <dgm:pt modelId="{A6B77CE2-DE21-4FFC-9AC7-475ABDF703E6}" type="pres">
      <dgm:prSet presAssocID="{096A20C3-F335-4963-9C95-A9CEC8962A95}" presName="chevron7" presStyleLbl="alignNode1" presStyleIdx="6" presStyleCnt="21"/>
      <dgm:spPr/>
    </dgm:pt>
    <dgm:pt modelId="{BB87F8FD-8986-4945-8C1E-E24DD329A3B7}" type="pres">
      <dgm:prSet presAssocID="{096A20C3-F335-4963-9C95-A9CEC8962A95}" presName="childtext" presStyleLbl="solidFgAcc1" presStyleIdx="0" presStyleCnt="3" custScaleX="109792" custScaleY="164163">
        <dgm:presLayoutVars>
          <dgm:chMax/>
          <dgm:chPref val="0"/>
          <dgm:bulletEnabled val="1"/>
        </dgm:presLayoutVars>
      </dgm:prSet>
      <dgm:spPr/>
      <dgm:t>
        <a:bodyPr/>
        <a:lstStyle/>
        <a:p>
          <a:endParaRPr lang="pl-PL"/>
        </a:p>
      </dgm:t>
    </dgm:pt>
    <dgm:pt modelId="{118B4117-FDCD-4D30-97DD-64C90E026B8C}" type="pres">
      <dgm:prSet presAssocID="{2B815154-E4CD-4E4B-8848-63A0752CEFDF}" presName="sibTrans" presStyleCnt="0"/>
      <dgm:spPr/>
    </dgm:pt>
    <dgm:pt modelId="{DE00E53E-7616-4F50-96C2-349EF81128C0}" type="pres">
      <dgm:prSet presAssocID="{6180E088-B639-4EDA-B282-95351DF68409}" presName="parenttextcomposite" presStyleCnt="0"/>
      <dgm:spPr/>
    </dgm:pt>
    <dgm:pt modelId="{1521EB91-A1C0-49A5-8C15-356DA8F1E04B}" type="pres">
      <dgm:prSet presAssocID="{6180E088-B639-4EDA-B282-95351DF68409}" presName="parenttext" presStyleLbl="revTx" presStyleIdx="1" presStyleCnt="3">
        <dgm:presLayoutVars>
          <dgm:chMax/>
          <dgm:chPref val="2"/>
          <dgm:bulletEnabled val="1"/>
        </dgm:presLayoutVars>
      </dgm:prSet>
      <dgm:spPr/>
      <dgm:t>
        <a:bodyPr/>
        <a:lstStyle/>
        <a:p>
          <a:endParaRPr lang="pl-PL"/>
        </a:p>
      </dgm:t>
    </dgm:pt>
    <dgm:pt modelId="{17D97E38-BCCC-4733-98F4-4CC5A388E404}" type="pres">
      <dgm:prSet presAssocID="{6180E088-B639-4EDA-B282-95351DF68409}" presName="composite" presStyleCnt="0"/>
      <dgm:spPr/>
    </dgm:pt>
    <dgm:pt modelId="{8C438CC6-423C-431A-ABE9-F7B18A3AE9B6}" type="pres">
      <dgm:prSet presAssocID="{6180E088-B639-4EDA-B282-95351DF68409}" presName="chevron1" presStyleLbl="alignNode1" presStyleIdx="7" presStyleCnt="21"/>
      <dgm:spPr/>
    </dgm:pt>
    <dgm:pt modelId="{204AC3C2-7FEF-4E2B-830D-47A5A733E003}" type="pres">
      <dgm:prSet presAssocID="{6180E088-B639-4EDA-B282-95351DF68409}" presName="chevron2" presStyleLbl="alignNode1" presStyleIdx="8" presStyleCnt="21"/>
      <dgm:spPr/>
    </dgm:pt>
    <dgm:pt modelId="{9E711E72-6033-48E5-846C-BABD5B2DF75B}" type="pres">
      <dgm:prSet presAssocID="{6180E088-B639-4EDA-B282-95351DF68409}" presName="chevron3" presStyleLbl="alignNode1" presStyleIdx="9" presStyleCnt="21"/>
      <dgm:spPr/>
    </dgm:pt>
    <dgm:pt modelId="{A4EF2575-A717-4490-A249-FED8A9EB166C}" type="pres">
      <dgm:prSet presAssocID="{6180E088-B639-4EDA-B282-95351DF68409}" presName="chevron4" presStyleLbl="alignNode1" presStyleIdx="10" presStyleCnt="21"/>
      <dgm:spPr/>
    </dgm:pt>
    <dgm:pt modelId="{CDEBD585-1187-463B-8350-646DEEB11222}" type="pres">
      <dgm:prSet presAssocID="{6180E088-B639-4EDA-B282-95351DF68409}" presName="chevron5" presStyleLbl="alignNode1" presStyleIdx="11" presStyleCnt="21"/>
      <dgm:spPr/>
    </dgm:pt>
    <dgm:pt modelId="{BE43F206-3ACC-46E6-944E-B61FEA8BD971}" type="pres">
      <dgm:prSet presAssocID="{6180E088-B639-4EDA-B282-95351DF68409}" presName="chevron6" presStyleLbl="alignNode1" presStyleIdx="12" presStyleCnt="21"/>
      <dgm:spPr/>
    </dgm:pt>
    <dgm:pt modelId="{5B600005-B7A0-4378-B29B-87213B1A98E8}" type="pres">
      <dgm:prSet presAssocID="{6180E088-B639-4EDA-B282-95351DF68409}" presName="chevron7" presStyleLbl="alignNode1" presStyleIdx="13" presStyleCnt="21"/>
      <dgm:spPr/>
    </dgm:pt>
    <dgm:pt modelId="{E1B640DC-F917-466B-84B5-8335AD121269}" type="pres">
      <dgm:prSet presAssocID="{6180E088-B639-4EDA-B282-95351DF68409}" presName="childtext" presStyleLbl="solidFgAcc1" presStyleIdx="1" presStyleCnt="3" custScaleX="109296" custScaleY="163591">
        <dgm:presLayoutVars>
          <dgm:chMax/>
          <dgm:chPref val="0"/>
          <dgm:bulletEnabled val="1"/>
        </dgm:presLayoutVars>
      </dgm:prSet>
      <dgm:spPr/>
      <dgm:t>
        <a:bodyPr/>
        <a:lstStyle/>
        <a:p>
          <a:endParaRPr lang="pl-PL"/>
        </a:p>
      </dgm:t>
    </dgm:pt>
    <dgm:pt modelId="{980F1D02-AE63-46EC-A232-F6648D173A94}" type="pres">
      <dgm:prSet presAssocID="{C53B02EC-ADB5-45F5-90BD-641BA10D0527}" presName="sibTrans" presStyleCnt="0"/>
      <dgm:spPr/>
    </dgm:pt>
    <dgm:pt modelId="{6DC22169-D47A-4498-8425-17ADBA779E35}" type="pres">
      <dgm:prSet presAssocID="{3E597F89-13EF-471A-8929-60F226D0E235}" presName="parenttextcomposite" presStyleCnt="0"/>
      <dgm:spPr/>
    </dgm:pt>
    <dgm:pt modelId="{5CB7BF4D-BB85-43D3-AC14-EC2AA6F7ED71}" type="pres">
      <dgm:prSet presAssocID="{3E597F89-13EF-471A-8929-60F226D0E235}" presName="parenttext" presStyleLbl="revTx" presStyleIdx="2" presStyleCnt="3">
        <dgm:presLayoutVars>
          <dgm:chMax/>
          <dgm:chPref val="2"/>
          <dgm:bulletEnabled val="1"/>
        </dgm:presLayoutVars>
      </dgm:prSet>
      <dgm:spPr/>
      <dgm:t>
        <a:bodyPr/>
        <a:lstStyle/>
        <a:p>
          <a:endParaRPr lang="pl-PL"/>
        </a:p>
      </dgm:t>
    </dgm:pt>
    <dgm:pt modelId="{44E68FBE-764E-48F0-9C67-D48E0AC9CB8B}" type="pres">
      <dgm:prSet presAssocID="{3E597F89-13EF-471A-8929-60F226D0E235}" presName="composite" presStyleCnt="0"/>
      <dgm:spPr/>
    </dgm:pt>
    <dgm:pt modelId="{82D57737-2D80-479A-9C17-5ABCF9929E47}" type="pres">
      <dgm:prSet presAssocID="{3E597F89-13EF-471A-8929-60F226D0E235}" presName="chevron1" presStyleLbl="alignNode1" presStyleIdx="14" presStyleCnt="21"/>
      <dgm:spPr/>
    </dgm:pt>
    <dgm:pt modelId="{450C9F5B-6E63-4EA2-8927-651192DEDE00}" type="pres">
      <dgm:prSet presAssocID="{3E597F89-13EF-471A-8929-60F226D0E235}" presName="chevron2" presStyleLbl="alignNode1" presStyleIdx="15" presStyleCnt="21"/>
      <dgm:spPr/>
    </dgm:pt>
    <dgm:pt modelId="{19326030-68DC-4524-ACFC-C51B12254535}" type="pres">
      <dgm:prSet presAssocID="{3E597F89-13EF-471A-8929-60F226D0E235}" presName="chevron3" presStyleLbl="alignNode1" presStyleIdx="16" presStyleCnt="21"/>
      <dgm:spPr/>
    </dgm:pt>
    <dgm:pt modelId="{A8FD156A-6120-4D2C-81FA-20188B1D9B08}" type="pres">
      <dgm:prSet presAssocID="{3E597F89-13EF-471A-8929-60F226D0E235}" presName="chevron4" presStyleLbl="alignNode1" presStyleIdx="17" presStyleCnt="21"/>
      <dgm:spPr/>
    </dgm:pt>
    <dgm:pt modelId="{9E79843A-0245-4B34-865C-6A2ED6D945C0}" type="pres">
      <dgm:prSet presAssocID="{3E597F89-13EF-471A-8929-60F226D0E235}" presName="chevron5" presStyleLbl="alignNode1" presStyleIdx="18" presStyleCnt="21"/>
      <dgm:spPr/>
    </dgm:pt>
    <dgm:pt modelId="{6F88EC55-5F79-4590-9439-2126771E1022}" type="pres">
      <dgm:prSet presAssocID="{3E597F89-13EF-471A-8929-60F226D0E235}" presName="chevron6" presStyleLbl="alignNode1" presStyleIdx="19" presStyleCnt="21"/>
      <dgm:spPr/>
    </dgm:pt>
    <dgm:pt modelId="{B59E0E17-B09E-4654-946B-E93C85BD48EB}" type="pres">
      <dgm:prSet presAssocID="{3E597F89-13EF-471A-8929-60F226D0E235}" presName="chevron7" presStyleLbl="alignNode1" presStyleIdx="20" presStyleCnt="21"/>
      <dgm:spPr/>
    </dgm:pt>
    <dgm:pt modelId="{11AC5AB7-2F51-4C60-A185-20AB213C5326}" type="pres">
      <dgm:prSet presAssocID="{3E597F89-13EF-471A-8929-60F226D0E235}" presName="childtext" presStyleLbl="solidFgAcc1" presStyleIdx="2" presStyleCnt="3" custScaleX="113138" custScaleY="179108">
        <dgm:presLayoutVars>
          <dgm:chMax/>
          <dgm:chPref val="0"/>
          <dgm:bulletEnabled val="1"/>
        </dgm:presLayoutVars>
      </dgm:prSet>
      <dgm:spPr/>
      <dgm:t>
        <a:bodyPr/>
        <a:lstStyle/>
        <a:p>
          <a:endParaRPr lang="pl-PL"/>
        </a:p>
      </dgm:t>
    </dgm:pt>
  </dgm:ptLst>
  <dgm:cxnLst>
    <dgm:cxn modelId="{270C9D6E-AA03-44C8-BC28-558726532050}" type="presOf" srcId="{FEA5FF8F-1FB0-4319-999A-77D96B8C8DAF}" destId="{BB87F8FD-8986-4945-8C1E-E24DD329A3B7}" srcOrd="0" destOrd="0" presId="urn:microsoft.com/office/officeart/2008/layout/VerticalAccentList"/>
    <dgm:cxn modelId="{E7437954-EE97-407E-B10F-BA3D4CACCDC2}" srcId="{923B4017-5D51-4E30-BB69-AA7A96A5899F}" destId="{3E597F89-13EF-471A-8929-60F226D0E235}" srcOrd="2" destOrd="0" parTransId="{BA1F9F3A-C9F9-4E66-9150-C9885E8D7A3B}" sibTransId="{B9C097A7-3E81-40BD-945E-C6E1CBAA48D8}"/>
    <dgm:cxn modelId="{9E6351C5-A439-4785-9901-5682A0D17D67}" type="presOf" srcId="{2275F411-1B98-4D77-99D4-89983EF4C532}" destId="{11AC5AB7-2F51-4C60-A185-20AB213C5326}" srcOrd="0" destOrd="0" presId="urn:microsoft.com/office/officeart/2008/layout/VerticalAccentList"/>
    <dgm:cxn modelId="{4AF1B3DE-2AE5-4110-9880-84EEDB7DCD84}" type="presOf" srcId="{6180E088-B639-4EDA-B282-95351DF68409}" destId="{1521EB91-A1C0-49A5-8C15-356DA8F1E04B}" srcOrd="0" destOrd="0" presId="urn:microsoft.com/office/officeart/2008/layout/VerticalAccentList"/>
    <dgm:cxn modelId="{D3938053-90EA-478B-BEF4-B43E08DC979E}" srcId="{096A20C3-F335-4963-9C95-A9CEC8962A95}" destId="{FEA5FF8F-1FB0-4319-999A-77D96B8C8DAF}" srcOrd="0" destOrd="0" parTransId="{E479097F-7538-4EC7-A3A3-42E93337A907}" sibTransId="{4CF86793-B89F-4E7D-BD0F-62AE54D7F555}"/>
    <dgm:cxn modelId="{D28AF1D0-462B-4F97-B76E-847FFE9D857F}" type="presOf" srcId="{096A20C3-F335-4963-9C95-A9CEC8962A95}" destId="{6E289AD0-8C6E-4C08-A5D5-4E5670BE54FD}" srcOrd="0" destOrd="0" presId="urn:microsoft.com/office/officeart/2008/layout/VerticalAccentList"/>
    <dgm:cxn modelId="{87075B2C-A29A-464E-85DB-58D9AA7E207F}" srcId="{923B4017-5D51-4E30-BB69-AA7A96A5899F}" destId="{096A20C3-F335-4963-9C95-A9CEC8962A95}" srcOrd="0" destOrd="0" parTransId="{37323625-48C1-4B93-AD8E-8F3C8F58E6BD}" sibTransId="{2B815154-E4CD-4E4B-8848-63A0752CEFDF}"/>
    <dgm:cxn modelId="{6BDF6C0C-6439-486D-BEE9-F490290D60D9}" type="presOf" srcId="{923B4017-5D51-4E30-BB69-AA7A96A5899F}" destId="{37A9FB64-7BC3-4F9B-83EB-E9871EB9E2B6}" srcOrd="0" destOrd="0" presId="urn:microsoft.com/office/officeart/2008/layout/VerticalAccentList"/>
    <dgm:cxn modelId="{E1E16500-0C58-41E7-83A6-5C605A2A07E5}" type="presOf" srcId="{E1DCE631-80B8-41C4-9B48-33F483F4D8B8}" destId="{E1B640DC-F917-466B-84B5-8335AD121269}" srcOrd="0" destOrd="0" presId="urn:microsoft.com/office/officeart/2008/layout/VerticalAccentList"/>
    <dgm:cxn modelId="{7FC71F28-7EBF-40A6-8C4B-EF47BCB1B77B}" srcId="{923B4017-5D51-4E30-BB69-AA7A96A5899F}" destId="{6180E088-B639-4EDA-B282-95351DF68409}" srcOrd="1" destOrd="0" parTransId="{5CD03223-4F78-4E7C-B3D3-DF53D2A75CA4}" sibTransId="{C53B02EC-ADB5-45F5-90BD-641BA10D0527}"/>
    <dgm:cxn modelId="{6CCFC015-EFFA-48A2-B625-2880FAFC4D76}" type="presOf" srcId="{3E597F89-13EF-471A-8929-60F226D0E235}" destId="{5CB7BF4D-BB85-43D3-AC14-EC2AA6F7ED71}" srcOrd="0" destOrd="0" presId="urn:microsoft.com/office/officeart/2008/layout/VerticalAccentList"/>
    <dgm:cxn modelId="{CEDD2E94-F5E3-478E-87FE-B2C6492183AB}" srcId="{3E597F89-13EF-471A-8929-60F226D0E235}" destId="{2275F411-1B98-4D77-99D4-89983EF4C532}" srcOrd="0" destOrd="0" parTransId="{78D225BC-FC1F-46DE-884C-1A7623ADACD8}" sibTransId="{0B3C1A73-25B0-4957-8E42-206CECAA5DAA}"/>
    <dgm:cxn modelId="{57543047-374F-4102-9C6C-FC0E55798B71}" srcId="{6180E088-B639-4EDA-B282-95351DF68409}" destId="{E1DCE631-80B8-41C4-9B48-33F483F4D8B8}" srcOrd="0" destOrd="0" parTransId="{20AA14F8-BD65-4591-AB1C-226F1AC13D5E}" sibTransId="{36463B95-0399-4D55-A818-0E6C67FE8B40}"/>
    <dgm:cxn modelId="{C7A12962-A267-45C1-A8EE-9C9737AACC45}" type="presParOf" srcId="{37A9FB64-7BC3-4F9B-83EB-E9871EB9E2B6}" destId="{A759C36C-F9A5-448D-A201-FC11818F70CB}" srcOrd="0" destOrd="0" presId="urn:microsoft.com/office/officeart/2008/layout/VerticalAccentList"/>
    <dgm:cxn modelId="{DB07E90A-1E56-4FB9-96D1-8D2AD88145E1}" type="presParOf" srcId="{A759C36C-F9A5-448D-A201-FC11818F70CB}" destId="{6E289AD0-8C6E-4C08-A5D5-4E5670BE54FD}" srcOrd="0" destOrd="0" presId="urn:microsoft.com/office/officeart/2008/layout/VerticalAccentList"/>
    <dgm:cxn modelId="{96C72181-3D93-45B2-8553-D932F3D27AA0}" type="presParOf" srcId="{37A9FB64-7BC3-4F9B-83EB-E9871EB9E2B6}" destId="{A674A37D-B118-4833-9286-99A629E37DD0}" srcOrd="1" destOrd="0" presId="urn:microsoft.com/office/officeart/2008/layout/VerticalAccentList"/>
    <dgm:cxn modelId="{A6DAA8A2-18FA-45B7-B520-D1D9AB34BACB}" type="presParOf" srcId="{A674A37D-B118-4833-9286-99A629E37DD0}" destId="{BD822099-745D-4986-8740-881683B21597}" srcOrd="0" destOrd="0" presId="urn:microsoft.com/office/officeart/2008/layout/VerticalAccentList"/>
    <dgm:cxn modelId="{A0F21329-6E30-4F57-8F3E-08E102EE6F0F}" type="presParOf" srcId="{A674A37D-B118-4833-9286-99A629E37DD0}" destId="{E201236D-61BD-4261-BAD5-7C5C510586F5}" srcOrd="1" destOrd="0" presId="urn:microsoft.com/office/officeart/2008/layout/VerticalAccentList"/>
    <dgm:cxn modelId="{79F483D6-136A-4CBC-A720-A6AC07BDF1B0}" type="presParOf" srcId="{A674A37D-B118-4833-9286-99A629E37DD0}" destId="{7F176212-9EF8-41F9-AC44-8C77C4E6E919}" srcOrd="2" destOrd="0" presId="urn:microsoft.com/office/officeart/2008/layout/VerticalAccentList"/>
    <dgm:cxn modelId="{2DD22F18-E08B-416F-8E69-78E039FDD63A}" type="presParOf" srcId="{A674A37D-B118-4833-9286-99A629E37DD0}" destId="{01FAC3DC-9D96-4297-8638-17025A7E90B7}" srcOrd="3" destOrd="0" presId="urn:microsoft.com/office/officeart/2008/layout/VerticalAccentList"/>
    <dgm:cxn modelId="{0AF50B40-2D6E-4490-BB8D-40FC57270173}" type="presParOf" srcId="{A674A37D-B118-4833-9286-99A629E37DD0}" destId="{C5C3A27F-E98F-4EEC-8082-0C97D2F916B3}" srcOrd="4" destOrd="0" presId="urn:microsoft.com/office/officeart/2008/layout/VerticalAccentList"/>
    <dgm:cxn modelId="{97B773BA-F9A2-4776-8C6C-0EC0886B7BAE}" type="presParOf" srcId="{A674A37D-B118-4833-9286-99A629E37DD0}" destId="{76E05B24-B451-453B-85DA-441F9ADBE78C}" srcOrd="5" destOrd="0" presId="urn:microsoft.com/office/officeart/2008/layout/VerticalAccentList"/>
    <dgm:cxn modelId="{395A4E65-28F8-4CFD-A88D-254BD732A550}" type="presParOf" srcId="{A674A37D-B118-4833-9286-99A629E37DD0}" destId="{A6B77CE2-DE21-4FFC-9AC7-475ABDF703E6}" srcOrd="6" destOrd="0" presId="urn:microsoft.com/office/officeart/2008/layout/VerticalAccentList"/>
    <dgm:cxn modelId="{98EAAE58-D1E3-417F-B76D-80491002B37E}" type="presParOf" srcId="{A674A37D-B118-4833-9286-99A629E37DD0}" destId="{BB87F8FD-8986-4945-8C1E-E24DD329A3B7}" srcOrd="7" destOrd="0" presId="urn:microsoft.com/office/officeart/2008/layout/VerticalAccentList"/>
    <dgm:cxn modelId="{5C699B35-6672-49B7-A317-07896153B210}" type="presParOf" srcId="{37A9FB64-7BC3-4F9B-83EB-E9871EB9E2B6}" destId="{118B4117-FDCD-4D30-97DD-64C90E026B8C}" srcOrd="2" destOrd="0" presId="urn:microsoft.com/office/officeart/2008/layout/VerticalAccentList"/>
    <dgm:cxn modelId="{8E8779FC-9CC8-4909-955A-7944605CF459}" type="presParOf" srcId="{37A9FB64-7BC3-4F9B-83EB-E9871EB9E2B6}" destId="{DE00E53E-7616-4F50-96C2-349EF81128C0}" srcOrd="3" destOrd="0" presId="urn:microsoft.com/office/officeart/2008/layout/VerticalAccentList"/>
    <dgm:cxn modelId="{ED52901F-B361-4B3F-A09B-96091EAA1D8E}" type="presParOf" srcId="{DE00E53E-7616-4F50-96C2-349EF81128C0}" destId="{1521EB91-A1C0-49A5-8C15-356DA8F1E04B}" srcOrd="0" destOrd="0" presId="urn:microsoft.com/office/officeart/2008/layout/VerticalAccentList"/>
    <dgm:cxn modelId="{BEB23A93-ADA6-4E04-9730-4CE2AE0B405F}" type="presParOf" srcId="{37A9FB64-7BC3-4F9B-83EB-E9871EB9E2B6}" destId="{17D97E38-BCCC-4733-98F4-4CC5A388E404}" srcOrd="4" destOrd="0" presId="urn:microsoft.com/office/officeart/2008/layout/VerticalAccentList"/>
    <dgm:cxn modelId="{29C4F241-4871-42F2-98CC-FD0C4B8CAB2B}" type="presParOf" srcId="{17D97E38-BCCC-4733-98F4-4CC5A388E404}" destId="{8C438CC6-423C-431A-ABE9-F7B18A3AE9B6}" srcOrd="0" destOrd="0" presId="urn:microsoft.com/office/officeart/2008/layout/VerticalAccentList"/>
    <dgm:cxn modelId="{6FDF4B71-2247-4610-917E-E3CB31687AD8}" type="presParOf" srcId="{17D97E38-BCCC-4733-98F4-4CC5A388E404}" destId="{204AC3C2-7FEF-4E2B-830D-47A5A733E003}" srcOrd="1" destOrd="0" presId="urn:microsoft.com/office/officeart/2008/layout/VerticalAccentList"/>
    <dgm:cxn modelId="{D3DD7FD0-6F99-4D9D-87A8-873474370D8A}" type="presParOf" srcId="{17D97E38-BCCC-4733-98F4-4CC5A388E404}" destId="{9E711E72-6033-48E5-846C-BABD5B2DF75B}" srcOrd="2" destOrd="0" presId="urn:microsoft.com/office/officeart/2008/layout/VerticalAccentList"/>
    <dgm:cxn modelId="{82E39248-72DB-4ACD-A306-D605E2E2A573}" type="presParOf" srcId="{17D97E38-BCCC-4733-98F4-4CC5A388E404}" destId="{A4EF2575-A717-4490-A249-FED8A9EB166C}" srcOrd="3" destOrd="0" presId="urn:microsoft.com/office/officeart/2008/layout/VerticalAccentList"/>
    <dgm:cxn modelId="{9046913C-DBA6-440D-B663-0DA1EC87D721}" type="presParOf" srcId="{17D97E38-BCCC-4733-98F4-4CC5A388E404}" destId="{CDEBD585-1187-463B-8350-646DEEB11222}" srcOrd="4" destOrd="0" presId="urn:microsoft.com/office/officeart/2008/layout/VerticalAccentList"/>
    <dgm:cxn modelId="{120EBA91-5973-4B61-AA32-566EFABD4D67}" type="presParOf" srcId="{17D97E38-BCCC-4733-98F4-4CC5A388E404}" destId="{BE43F206-3ACC-46E6-944E-B61FEA8BD971}" srcOrd="5" destOrd="0" presId="urn:microsoft.com/office/officeart/2008/layout/VerticalAccentList"/>
    <dgm:cxn modelId="{5D084961-9492-48C7-A158-C93ACD3DD591}" type="presParOf" srcId="{17D97E38-BCCC-4733-98F4-4CC5A388E404}" destId="{5B600005-B7A0-4378-B29B-87213B1A98E8}" srcOrd="6" destOrd="0" presId="urn:microsoft.com/office/officeart/2008/layout/VerticalAccentList"/>
    <dgm:cxn modelId="{580EC93A-889D-4C43-8C8A-5C1536CA7356}" type="presParOf" srcId="{17D97E38-BCCC-4733-98F4-4CC5A388E404}" destId="{E1B640DC-F917-466B-84B5-8335AD121269}" srcOrd="7" destOrd="0" presId="urn:microsoft.com/office/officeart/2008/layout/VerticalAccentList"/>
    <dgm:cxn modelId="{FD1C2C05-155A-4D0D-BE13-75CD5C9D1305}" type="presParOf" srcId="{37A9FB64-7BC3-4F9B-83EB-E9871EB9E2B6}" destId="{980F1D02-AE63-46EC-A232-F6648D173A94}" srcOrd="5" destOrd="0" presId="urn:microsoft.com/office/officeart/2008/layout/VerticalAccentList"/>
    <dgm:cxn modelId="{A07C7D97-26A1-4765-B1DA-3A66D6FBF5C7}" type="presParOf" srcId="{37A9FB64-7BC3-4F9B-83EB-E9871EB9E2B6}" destId="{6DC22169-D47A-4498-8425-17ADBA779E35}" srcOrd="6" destOrd="0" presId="urn:microsoft.com/office/officeart/2008/layout/VerticalAccentList"/>
    <dgm:cxn modelId="{3709F54B-E849-49C8-B288-BDF3E568B322}" type="presParOf" srcId="{6DC22169-D47A-4498-8425-17ADBA779E35}" destId="{5CB7BF4D-BB85-43D3-AC14-EC2AA6F7ED71}" srcOrd="0" destOrd="0" presId="urn:microsoft.com/office/officeart/2008/layout/VerticalAccentList"/>
    <dgm:cxn modelId="{61540510-1581-462D-9AAD-F04B988D54BB}" type="presParOf" srcId="{37A9FB64-7BC3-4F9B-83EB-E9871EB9E2B6}" destId="{44E68FBE-764E-48F0-9C67-D48E0AC9CB8B}" srcOrd="7" destOrd="0" presId="urn:microsoft.com/office/officeart/2008/layout/VerticalAccentList"/>
    <dgm:cxn modelId="{BF8ACD68-6219-4B96-B894-8E2D53AE1B2F}" type="presParOf" srcId="{44E68FBE-764E-48F0-9C67-D48E0AC9CB8B}" destId="{82D57737-2D80-479A-9C17-5ABCF9929E47}" srcOrd="0" destOrd="0" presId="urn:microsoft.com/office/officeart/2008/layout/VerticalAccentList"/>
    <dgm:cxn modelId="{72E0F545-E70C-4A26-801B-3FD388D1C965}" type="presParOf" srcId="{44E68FBE-764E-48F0-9C67-D48E0AC9CB8B}" destId="{450C9F5B-6E63-4EA2-8927-651192DEDE00}" srcOrd="1" destOrd="0" presId="urn:microsoft.com/office/officeart/2008/layout/VerticalAccentList"/>
    <dgm:cxn modelId="{982C511D-1246-4680-A373-159FF430F116}" type="presParOf" srcId="{44E68FBE-764E-48F0-9C67-D48E0AC9CB8B}" destId="{19326030-68DC-4524-ACFC-C51B12254535}" srcOrd="2" destOrd="0" presId="urn:microsoft.com/office/officeart/2008/layout/VerticalAccentList"/>
    <dgm:cxn modelId="{D68C2E43-B040-4D25-AB38-F4C7D9B1C413}" type="presParOf" srcId="{44E68FBE-764E-48F0-9C67-D48E0AC9CB8B}" destId="{A8FD156A-6120-4D2C-81FA-20188B1D9B08}" srcOrd="3" destOrd="0" presId="urn:microsoft.com/office/officeart/2008/layout/VerticalAccentList"/>
    <dgm:cxn modelId="{10189A71-623A-4C99-AF61-3B9839E68B73}" type="presParOf" srcId="{44E68FBE-764E-48F0-9C67-D48E0AC9CB8B}" destId="{9E79843A-0245-4B34-865C-6A2ED6D945C0}" srcOrd="4" destOrd="0" presId="urn:microsoft.com/office/officeart/2008/layout/VerticalAccentList"/>
    <dgm:cxn modelId="{0E644BFE-8D55-445E-BAD4-A42CFA3817AF}" type="presParOf" srcId="{44E68FBE-764E-48F0-9C67-D48E0AC9CB8B}" destId="{6F88EC55-5F79-4590-9439-2126771E1022}" srcOrd="5" destOrd="0" presId="urn:microsoft.com/office/officeart/2008/layout/VerticalAccentList"/>
    <dgm:cxn modelId="{C522EBBC-7567-4C88-903F-FAF36C3EC79F}" type="presParOf" srcId="{44E68FBE-764E-48F0-9C67-D48E0AC9CB8B}" destId="{B59E0E17-B09E-4654-946B-E93C85BD48EB}" srcOrd="6" destOrd="0" presId="urn:microsoft.com/office/officeart/2008/layout/VerticalAccentList"/>
    <dgm:cxn modelId="{99781214-DACC-494B-B18D-6E047F14DF4D}" type="presParOf" srcId="{44E68FBE-764E-48F0-9C67-D48E0AC9CB8B}" destId="{11AC5AB7-2F51-4C60-A185-20AB213C5326}"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89AD0-8C6E-4C08-A5D5-4E5670BE54FD}">
      <dsp:nvSpPr>
        <dsp:cNvPr id="0" name=""/>
        <dsp:cNvSpPr/>
      </dsp:nvSpPr>
      <dsp:spPr>
        <a:xfrm>
          <a:off x="25385" y="463"/>
          <a:ext cx="2748155" cy="24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pl-PL" sz="1200" b="1" kern="1200" dirty="0" smtClean="0"/>
            <a:t>Pierwsze nazwa</a:t>
          </a:r>
          <a:endParaRPr lang="pl-PL" sz="1200" b="1" kern="1200" dirty="0"/>
        </a:p>
      </dsp:txBody>
      <dsp:txXfrm>
        <a:off x="25385" y="463"/>
        <a:ext cx="2748155" cy="249832"/>
      </dsp:txXfrm>
    </dsp:sp>
    <dsp:sp modelId="{BD822099-745D-4986-8740-881683B21597}">
      <dsp:nvSpPr>
        <dsp:cNvPr id="0" name=""/>
        <dsp:cNvSpPr/>
      </dsp:nvSpPr>
      <dsp:spPr>
        <a:xfrm>
          <a:off x="161684" y="33001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1236D-61BD-4261-BAD5-7C5C510586F5}">
      <dsp:nvSpPr>
        <dsp:cNvPr id="0" name=""/>
        <dsp:cNvSpPr/>
      </dsp:nvSpPr>
      <dsp:spPr>
        <a:xfrm>
          <a:off x="547953" y="33001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76212-9EF8-41F9-AC44-8C77C4E6E919}">
      <dsp:nvSpPr>
        <dsp:cNvPr id="0" name=""/>
        <dsp:cNvSpPr/>
      </dsp:nvSpPr>
      <dsp:spPr>
        <a:xfrm>
          <a:off x="934527" y="33001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AC3DC-9D96-4297-8638-17025A7E90B7}">
      <dsp:nvSpPr>
        <dsp:cNvPr id="0" name=""/>
        <dsp:cNvSpPr/>
      </dsp:nvSpPr>
      <dsp:spPr>
        <a:xfrm>
          <a:off x="1320795" y="33001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3A27F-E98F-4EEC-8082-0C97D2F916B3}">
      <dsp:nvSpPr>
        <dsp:cNvPr id="0" name=""/>
        <dsp:cNvSpPr/>
      </dsp:nvSpPr>
      <dsp:spPr>
        <a:xfrm>
          <a:off x="1707369" y="33001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E05B24-B451-453B-85DA-441F9ADBE78C}">
      <dsp:nvSpPr>
        <dsp:cNvPr id="0" name=""/>
        <dsp:cNvSpPr/>
      </dsp:nvSpPr>
      <dsp:spPr>
        <a:xfrm>
          <a:off x="2093638" y="33001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77CE2-DE21-4FFC-9AC7-475ABDF703E6}">
      <dsp:nvSpPr>
        <dsp:cNvPr id="0" name=""/>
        <dsp:cNvSpPr/>
      </dsp:nvSpPr>
      <dsp:spPr>
        <a:xfrm>
          <a:off x="2480212" y="33001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87F8FD-8986-4945-8C1E-E24DD329A3B7}">
      <dsp:nvSpPr>
        <dsp:cNvPr id="0" name=""/>
        <dsp:cNvSpPr/>
      </dsp:nvSpPr>
      <dsp:spPr>
        <a:xfrm>
          <a:off x="25385" y="250295"/>
          <a:ext cx="3056479" cy="668363"/>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l" defTabSz="488950">
            <a:lnSpc>
              <a:spcPct val="90000"/>
            </a:lnSpc>
            <a:spcBef>
              <a:spcPct val="0"/>
            </a:spcBef>
            <a:spcAft>
              <a:spcPct val="35000"/>
            </a:spcAft>
          </a:pPr>
          <a:r>
            <a:rPr lang="pl-PL" sz="1100" kern="1200" dirty="0" smtClean="0"/>
            <a:t>Słowa Pizza pojawiła się już w 997r. </a:t>
          </a:r>
          <a:endParaRPr lang="pl-PL" sz="1100" kern="1200" dirty="0"/>
        </a:p>
      </dsp:txBody>
      <dsp:txXfrm>
        <a:off x="25385" y="250295"/>
        <a:ext cx="3056479" cy="668363"/>
      </dsp:txXfrm>
    </dsp:sp>
    <dsp:sp modelId="{1521EB91-A1C0-49A5-8C15-356DA8F1E04B}">
      <dsp:nvSpPr>
        <dsp:cNvPr id="0" name=""/>
        <dsp:cNvSpPr/>
      </dsp:nvSpPr>
      <dsp:spPr>
        <a:xfrm>
          <a:off x="25385" y="974487"/>
          <a:ext cx="2748155" cy="24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pl-PL" sz="1200" b="1" kern="1200" dirty="0" smtClean="0"/>
            <a:t>Nazwa Pierwszej pizzy</a:t>
          </a:r>
          <a:endParaRPr lang="pl-PL" sz="1200" b="1" kern="1200" dirty="0"/>
        </a:p>
      </dsp:txBody>
      <dsp:txXfrm>
        <a:off x="25385" y="974487"/>
        <a:ext cx="2748155" cy="249832"/>
      </dsp:txXfrm>
    </dsp:sp>
    <dsp:sp modelId="{8C438CC6-423C-431A-ABE9-F7B18A3AE9B6}">
      <dsp:nvSpPr>
        <dsp:cNvPr id="0" name=""/>
        <dsp:cNvSpPr/>
      </dsp:nvSpPr>
      <dsp:spPr>
        <a:xfrm>
          <a:off x="154780" y="130287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AC3C2-7FEF-4E2B-830D-47A5A733E003}">
      <dsp:nvSpPr>
        <dsp:cNvPr id="0" name=""/>
        <dsp:cNvSpPr/>
      </dsp:nvSpPr>
      <dsp:spPr>
        <a:xfrm>
          <a:off x="541049" y="130287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711E72-6033-48E5-846C-BABD5B2DF75B}">
      <dsp:nvSpPr>
        <dsp:cNvPr id="0" name=""/>
        <dsp:cNvSpPr/>
      </dsp:nvSpPr>
      <dsp:spPr>
        <a:xfrm>
          <a:off x="927623" y="130287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EF2575-A717-4490-A249-FED8A9EB166C}">
      <dsp:nvSpPr>
        <dsp:cNvPr id="0" name=""/>
        <dsp:cNvSpPr/>
      </dsp:nvSpPr>
      <dsp:spPr>
        <a:xfrm>
          <a:off x="1313891" y="130287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BD585-1187-463B-8350-646DEEB11222}">
      <dsp:nvSpPr>
        <dsp:cNvPr id="0" name=""/>
        <dsp:cNvSpPr/>
      </dsp:nvSpPr>
      <dsp:spPr>
        <a:xfrm>
          <a:off x="1700465" y="130287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3F206-3ACC-46E6-944E-B61FEA8BD971}">
      <dsp:nvSpPr>
        <dsp:cNvPr id="0" name=""/>
        <dsp:cNvSpPr/>
      </dsp:nvSpPr>
      <dsp:spPr>
        <a:xfrm>
          <a:off x="2086734" y="130287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00005-B7A0-4378-B29B-87213B1A98E8}">
      <dsp:nvSpPr>
        <dsp:cNvPr id="0" name=""/>
        <dsp:cNvSpPr/>
      </dsp:nvSpPr>
      <dsp:spPr>
        <a:xfrm>
          <a:off x="2473308" y="1302878"/>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640DC-F917-466B-84B5-8335AD121269}">
      <dsp:nvSpPr>
        <dsp:cNvPr id="0" name=""/>
        <dsp:cNvSpPr/>
      </dsp:nvSpPr>
      <dsp:spPr>
        <a:xfrm>
          <a:off x="25385" y="1224319"/>
          <a:ext cx="3042671" cy="666034"/>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l" defTabSz="488950">
            <a:lnSpc>
              <a:spcPct val="90000"/>
            </a:lnSpc>
            <a:spcBef>
              <a:spcPct val="0"/>
            </a:spcBef>
            <a:spcAft>
              <a:spcPct val="35000"/>
            </a:spcAft>
          </a:pPr>
          <a:r>
            <a:rPr lang="pl-PL" sz="1100" kern="1200" dirty="0" smtClean="0"/>
            <a:t>W XVII mianem pizzy </a:t>
          </a:r>
          <a:r>
            <a:rPr lang="pl-PL" sz="1100" b="1" i="1" kern="1200" dirty="0" smtClean="0"/>
            <a:t>alla </a:t>
          </a:r>
          <a:r>
            <a:rPr lang="pl-PL" sz="1100" b="1" i="1" kern="1200" dirty="0" err="1" smtClean="0"/>
            <a:t>mastunicola</a:t>
          </a:r>
          <a:r>
            <a:rPr lang="pl-PL" sz="1100" b="1" i="1" kern="1200" dirty="0" smtClean="0"/>
            <a:t> </a:t>
          </a:r>
          <a:r>
            <a:rPr lang="pl-PL" sz="1100" kern="1200" dirty="0" smtClean="0"/>
            <a:t>określano wypiek przeprawiony serem i bazylią</a:t>
          </a:r>
          <a:endParaRPr lang="pl-PL" sz="1100" kern="1200" dirty="0"/>
        </a:p>
      </dsp:txBody>
      <dsp:txXfrm>
        <a:off x="25385" y="1224319"/>
        <a:ext cx="3042671" cy="666034"/>
      </dsp:txXfrm>
    </dsp:sp>
    <dsp:sp modelId="{5CB7BF4D-BB85-43D3-AC14-EC2AA6F7ED71}">
      <dsp:nvSpPr>
        <dsp:cNvPr id="0" name=""/>
        <dsp:cNvSpPr/>
      </dsp:nvSpPr>
      <dsp:spPr>
        <a:xfrm>
          <a:off x="25385" y="1946182"/>
          <a:ext cx="2748155" cy="24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pl-PL" sz="1200" b="1" kern="1200" dirty="0" smtClean="0"/>
            <a:t>Powstanie najpopularniejszej pizzy </a:t>
          </a:r>
          <a:endParaRPr lang="pl-PL" sz="1200" b="1" kern="1200" dirty="0"/>
        </a:p>
      </dsp:txBody>
      <dsp:txXfrm>
        <a:off x="25385" y="1946182"/>
        <a:ext cx="2748155" cy="249832"/>
      </dsp:txXfrm>
    </dsp:sp>
    <dsp:sp modelId="{82D57737-2D80-479A-9C17-5ABCF9929E47}">
      <dsp:nvSpPr>
        <dsp:cNvPr id="0" name=""/>
        <dsp:cNvSpPr/>
      </dsp:nvSpPr>
      <dsp:spPr>
        <a:xfrm>
          <a:off x="208258" y="2306161"/>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C9F5B-6E63-4EA2-8927-651192DEDE00}">
      <dsp:nvSpPr>
        <dsp:cNvPr id="0" name=""/>
        <dsp:cNvSpPr/>
      </dsp:nvSpPr>
      <dsp:spPr>
        <a:xfrm>
          <a:off x="594527" y="2306161"/>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26030-68DC-4524-ACFC-C51B12254535}">
      <dsp:nvSpPr>
        <dsp:cNvPr id="0" name=""/>
        <dsp:cNvSpPr/>
      </dsp:nvSpPr>
      <dsp:spPr>
        <a:xfrm>
          <a:off x="981101" y="2306161"/>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D156A-6120-4D2C-81FA-20188B1D9B08}">
      <dsp:nvSpPr>
        <dsp:cNvPr id="0" name=""/>
        <dsp:cNvSpPr/>
      </dsp:nvSpPr>
      <dsp:spPr>
        <a:xfrm>
          <a:off x="1367370" y="2306161"/>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79843A-0245-4B34-865C-6A2ED6D945C0}">
      <dsp:nvSpPr>
        <dsp:cNvPr id="0" name=""/>
        <dsp:cNvSpPr/>
      </dsp:nvSpPr>
      <dsp:spPr>
        <a:xfrm>
          <a:off x="1753944" y="2306161"/>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88EC55-5F79-4590-9439-2126771E1022}">
      <dsp:nvSpPr>
        <dsp:cNvPr id="0" name=""/>
        <dsp:cNvSpPr/>
      </dsp:nvSpPr>
      <dsp:spPr>
        <a:xfrm>
          <a:off x="2140212" y="2306161"/>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E0E17-B09E-4654-946B-E93C85BD48EB}">
      <dsp:nvSpPr>
        <dsp:cNvPr id="0" name=""/>
        <dsp:cNvSpPr/>
      </dsp:nvSpPr>
      <dsp:spPr>
        <a:xfrm>
          <a:off x="2526786" y="2306161"/>
          <a:ext cx="643068" cy="508917"/>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C5AB7-2F51-4C60-A185-20AB213C5326}">
      <dsp:nvSpPr>
        <dsp:cNvPr id="0" name=""/>
        <dsp:cNvSpPr/>
      </dsp:nvSpPr>
      <dsp:spPr>
        <a:xfrm>
          <a:off x="25385" y="2196014"/>
          <a:ext cx="3149628" cy="729209"/>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pl-PL" sz="1200" kern="1200" dirty="0" smtClean="0"/>
            <a:t>W 1889r, kucharz </a:t>
          </a:r>
          <a:r>
            <a:rPr lang="pl-PL" sz="1200" kern="1200" dirty="0" err="1" smtClean="0"/>
            <a:t>Raffaelo</a:t>
          </a:r>
          <a:r>
            <a:rPr lang="pl-PL" sz="1200" kern="1200" dirty="0" smtClean="0"/>
            <a:t> </a:t>
          </a:r>
          <a:r>
            <a:rPr lang="pl-PL" sz="1200" kern="1200" dirty="0" err="1" smtClean="0"/>
            <a:t>Esposito</a:t>
          </a:r>
          <a:r>
            <a:rPr lang="pl-PL" sz="1200" kern="1200" dirty="0" smtClean="0"/>
            <a:t> zadedykował on 3 pizza królowej Małgorzacie Sabaudzkiej lecz najbardziej zasmakowała jej pizza z </a:t>
          </a:r>
          <a:r>
            <a:rPr lang="pl-PL" sz="1200" kern="1200" dirty="0" err="1" smtClean="0"/>
            <a:t>mozarellą</a:t>
          </a:r>
          <a:r>
            <a:rPr lang="pl-PL" sz="1200" kern="1200" dirty="0" smtClean="0"/>
            <a:t>  i przez to pizza została nazwana Margaritą</a:t>
          </a:r>
          <a:endParaRPr lang="pl-PL" sz="1200" kern="1200" dirty="0"/>
        </a:p>
      </dsp:txBody>
      <dsp:txXfrm>
        <a:off x="25385" y="2196014"/>
        <a:ext cx="3149628" cy="729209"/>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pl-PL" smtClean="0"/>
              <a:t>Kliknij, aby edytować styl</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bwMode="white"/>
        <p:txBody>
          <a:bodyPr/>
          <a:lstStyle/>
          <a:p>
            <a:fld id="{6BD03ABB-40D9-44E5-9DDA-710FB58B20BE}" type="datetimeFigureOut">
              <a:rPr lang="pl-PL" smtClean="0"/>
              <a:t>07.06.2020</a:t>
            </a:fld>
            <a:endParaRPr lang="pl-PL"/>
          </a:p>
        </p:txBody>
      </p:sp>
      <p:sp>
        <p:nvSpPr>
          <p:cNvPr id="5" name="Footer Placeholder 4"/>
          <p:cNvSpPr>
            <a:spLocks noGrp="1"/>
          </p:cNvSpPr>
          <p:nvPr>
            <p:ph type="ftr" sz="quarter" idx="11"/>
          </p:nvPr>
        </p:nvSpPr>
        <p:spPr bwMode="white"/>
        <p:txBody>
          <a:bodyPr/>
          <a:lstStyle/>
          <a:p>
            <a:endParaRPr lang="pl-PL"/>
          </a:p>
        </p:txBody>
      </p:sp>
      <p:sp>
        <p:nvSpPr>
          <p:cNvPr id="6" name="Slide Number Placeholder 5"/>
          <p:cNvSpPr>
            <a:spLocks noGrp="1"/>
          </p:cNvSpPr>
          <p:nvPr>
            <p:ph type="sldNum" sz="quarter" idx="12"/>
          </p:nvPr>
        </p:nvSpPr>
        <p:spPr/>
        <p:txBody>
          <a:bodyPr/>
          <a:lstStyle/>
          <a:p>
            <a:fld id="{4542C600-0A0F-451D-8A09-40679267409B}"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6BD03ABB-40D9-44E5-9DDA-710FB58B20BE}" type="datetimeFigureOut">
              <a:rPr lang="pl-PL" smtClean="0"/>
              <a:t>07.06.2020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542C600-0A0F-451D-8A09-40679267409B}"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6BD03ABB-40D9-44E5-9DDA-710FB58B20BE}" type="datetimeFigureOut">
              <a:rPr lang="pl-PL" smtClean="0"/>
              <a:t>07.06.2020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542C600-0A0F-451D-8A09-40679267409B}"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6BD03ABB-40D9-44E5-9DDA-710FB58B20BE}" type="datetimeFigureOut">
              <a:rPr lang="pl-PL" smtClean="0"/>
              <a:t>07.06.2020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542C600-0A0F-451D-8A09-40679267409B}" type="slidenum">
              <a:rPr lang="pl-PL" smtClean="0"/>
              <a:t>‹#›</a:t>
            </a:fld>
            <a:endParaRPr lang="pl-PL"/>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D03ABB-40D9-44E5-9DDA-710FB58B20BE}" type="datetimeFigureOut">
              <a:rPr lang="pl-PL" smtClean="0"/>
              <a:t>07.06.2020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542C600-0A0F-451D-8A09-40679267409B}" type="slidenum">
              <a:rPr lang="pl-PL" smtClean="0"/>
              <a:t>‹#›</a:t>
            </a:fld>
            <a:endParaRPr lang="pl-P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pl-PL" smtClean="0"/>
              <a:t>Kliknij, aby edytować styl</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6BD03ABB-40D9-44E5-9DDA-710FB58B20BE}" type="datetimeFigureOut">
              <a:rPr lang="pl-PL" smtClean="0"/>
              <a:t>07.06.2020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542C600-0A0F-451D-8A09-40679267409B}" type="slidenum">
              <a:rPr lang="pl-PL" smtClean="0"/>
              <a:t>‹#›</a:t>
            </a:fld>
            <a:endParaRPr lang="pl-PL"/>
          </a:p>
        </p:txBody>
      </p:sp>
      <p:sp>
        <p:nvSpPr>
          <p:cNvPr id="12" name="Content Placeholder 11"/>
          <p:cNvSpPr>
            <a:spLocks noGrp="1"/>
          </p:cNvSpPr>
          <p:nvPr>
            <p:ph sz="quarter" idx="14"/>
          </p:nvPr>
        </p:nvSpPr>
        <p:spPr>
          <a:xfrm>
            <a:off x="4648200" y="2438400"/>
            <a:ext cx="3124200" cy="3124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6BD03ABB-40D9-44E5-9DDA-710FB58B20BE}" type="datetimeFigureOut">
              <a:rPr lang="pl-PL" smtClean="0"/>
              <a:t>07.06.2020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542C600-0A0F-451D-8A09-40679267409B}"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6BD03ABB-40D9-44E5-9DDA-710FB58B20BE}" type="datetimeFigureOut">
              <a:rPr lang="pl-PL" smtClean="0"/>
              <a:t>07.06.2020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542C600-0A0F-451D-8A09-40679267409B}" type="slidenum">
              <a:rPr lang="pl-PL" smtClean="0"/>
              <a:t>‹#›</a:t>
            </a:fld>
            <a:endParaRPr lang="pl-P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D03ABB-40D9-44E5-9DDA-710FB58B20BE}" type="datetimeFigureOut">
              <a:rPr lang="pl-PL" smtClean="0"/>
              <a:t>07.06.2020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542C600-0A0F-451D-8A09-40679267409B}"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pl-PL" smtClean="0"/>
              <a:t>Kliknij, aby edytować styl</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6BD03ABB-40D9-44E5-9DDA-710FB58B20BE}" type="datetimeFigureOut">
              <a:rPr lang="pl-PL" smtClean="0"/>
              <a:t>07.06.2020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542C600-0A0F-451D-8A09-40679267409B}" type="slidenum">
              <a:rPr lang="pl-PL" smtClean="0"/>
              <a:t>‹#›</a:t>
            </a:fld>
            <a:endParaRPr lang="pl-PL"/>
          </a:p>
        </p:txBody>
      </p:sp>
      <p:sp>
        <p:nvSpPr>
          <p:cNvPr id="9" name="Content Placeholder 8"/>
          <p:cNvSpPr>
            <a:spLocks noGrp="1"/>
          </p:cNvSpPr>
          <p:nvPr>
            <p:ph sz="quarter" idx="13"/>
          </p:nvPr>
        </p:nvSpPr>
        <p:spPr>
          <a:xfrm>
            <a:off x="1371600" y="1676400"/>
            <a:ext cx="3276600" cy="3505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pl-PL" smtClean="0"/>
              <a:t>Kliknij, aby edytować styl</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6BD03ABB-40D9-44E5-9DDA-710FB58B20BE}" type="datetimeFigureOut">
              <a:rPr lang="pl-PL" smtClean="0"/>
              <a:t>07.06.2020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542C600-0A0F-451D-8A09-40679267409B}"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BD03ABB-40D9-44E5-9DDA-710FB58B20BE}" type="datetimeFigureOut">
              <a:rPr lang="pl-PL" smtClean="0"/>
              <a:t>07.06.2020</a:t>
            </a:fld>
            <a:endParaRPr lang="pl-PL"/>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pl-PL"/>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542C600-0A0F-451D-8A09-40679267409B}"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4TTfFQhxdDM"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371600" y="1859280"/>
            <a:ext cx="6400800" cy="2073776"/>
          </a:xfrm>
        </p:spPr>
        <p:txBody>
          <a:bodyPr/>
          <a:lstStyle/>
          <a:p>
            <a:r>
              <a:rPr lang="pl-PL" dirty="0" smtClean="0"/>
              <a:t>Klasyk W Kuchni międzynarodowej</a:t>
            </a:r>
            <a:endParaRPr lang="pl-PL" dirty="0"/>
          </a:p>
        </p:txBody>
      </p:sp>
      <p:sp>
        <p:nvSpPr>
          <p:cNvPr id="3" name="Podtytuł 2"/>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3655648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971600" y="2636912"/>
            <a:ext cx="3484240" cy="2952328"/>
          </a:xfrm>
        </p:spPr>
        <p:txBody>
          <a:bodyPr>
            <a:normAutofit/>
          </a:bodyPr>
          <a:lstStyle/>
          <a:p>
            <a:r>
              <a:rPr lang="pl-PL" sz="1100" b="1" dirty="0"/>
              <a:t>Befsztyk tatarski lub tatar – potrawa (zazwyczaj podawana jako przystawka) przyrządzana ze skrobanego, mielonego lub drobno siekanego </a:t>
            </a:r>
            <a:r>
              <a:rPr lang="pl-PL" sz="1100" b="1" dirty="0" smtClean="0"/>
              <a:t>mięsa </a:t>
            </a:r>
            <a:r>
              <a:rPr lang="pl-PL" sz="1100" b="1" dirty="0"/>
              <a:t>wołowego, oleju, soli i pieprzu oraz opcjonalnie żółtek jaj, cebuli, </a:t>
            </a:r>
            <a:r>
              <a:rPr lang="pl-PL" sz="1100" b="1" dirty="0" smtClean="0"/>
              <a:t>Maggi </a:t>
            </a:r>
            <a:r>
              <a:rPr lang="pl-PL" sz="1100" b="1" dirty="0"/>
              <a:t>lub sosu </a:t>
            </a:r>
            <a:r>
              <a:rPr lang="pl-PL" sz="1100" b="1" dirty="0" err="1" smtClean="0"/>
              <a:t>Worcestershire</a:t>
            </a:r>
            <a:r>
              <a:rPr lang="pl-PL" sz="1100" b="1" dirty="0" smtClean="0"/>
              <a:t>. </a:t>
            </a:r>
            <a:r>
              <a:rPr lang="pl-PL" sz="1100" b="1" dirty="0"/>
              <a:t>Nieobowiązkowymi dodatkami są grzyby marynowane, ogórki (kiszone lub konserwowe) lub sardynki w oleju. Mięso przeznaczone na befsztyk tatarski powinno być chude, miękkie i świeże – najlepiej nadaje się do tego udziec, szynka, polędwica lub </a:t>
            </a:r>
            <a:r>
              <a:rPr lang="pl-PL" sz="1100" b="1" dirty="0" err="1" smtClean="0"/>
              <a:t>ligawa</a:t>
            </a:r>
            <a:r>
              <a:rPr lang="pl-PL" sz="1100" b="1" dirty="0" smtClean="0"/>
              <a:t>. </a:t>
            </a:r>
            <a:r>
              <a:rPr lang="pl-PL" sz="1100" b="1" dirty="0"/>
              <a:t>Tatar spożywa się zazwyczaj na surowo, bez obróbki </a:t>
            </a:r>
            <a:r>
              <a:rPr lang="pl-PL" sz="1100" b="1" dirty="0" smtClean="0"/>
              <a:t>termicznej.</a:t>
            </a:r>
            <a:endParaRPr lang="pl-PL" sz="1100" b="1" dirty="0"/>
          </a:p>
        </p:txBody>
      </p:sp>
      <p:pic>
        <p:nvPicPr>
          <p:cNvPr id="7" name="Symbol zastępczy zawartości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72632" y="2819400"/>
            <a:ext cx="3075336"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ytuł 3"/>
          <p:cNvSpPr>
            <a:spLocks noGrp="1"/>
          </p:cNvSpPr>
          <p:nvPr>
            <p:ph type="title"/>
          </p:nvPr>
        </p:nvSpPr>
        <p:spPr/>
        <p:txBody>
          <a:bodyPr/>
          <a:lstStyle/>
          <a:p>
            <a:r>
              <a:rPr lang="pl-PL" dirty="0" smtClean="0"/>
              <a:t>Tatar</a:t>
            </a:r>
            <a:endParaRPr lang="pl-PL" dirty="0"/>
          </a:p>
        </p:txBody>
      </p:sp>
      <p:sp>
        <p:nvSpPr>
          <p:cNvPr id="5" name="Symbol zastępczy tekstu 4"/>
          <p:cNvSpPr>
            <a:spLocks noGrp="1"/>
          </p:cNvSpPr>
          <p:nvPr>
            <p:ph type="body" idx="1"/>
          </p:nvPr>
        </p:nvSpPr>
        <p:spPr>
          <a:xfrm>
            <a:off x="1403648" y="2204864"/>
            <a:ext cx="3125788" cy="451338"/>
          </a:xfrm>
        </p:spPr>
        <p:txBody>
          <a:bodyPr>
            <a:normAutofit fontScale="92500" lnSpcReduction="20000"/>
          </a:bodyPr>
          <a:lstStyle/>
          <a:p>
            <a:r>
              <a:rPr lang="pl-PL" dirty="0" smtClean="0"/>
              <a:t>Befsztyk Tatarski </a:t>
            </a:r>
            <a:endParaRPr lang="pl-PL" dirty="0"/>
          </a:p>
        </p:txBody>
      </p:sp>
      <p:sp>
        <p:nvSpPr>
          <p:cNvPr id="6" name="Symbol zastępczy tekstu 5"/>
          <p:cNvSpPr>
            <a:spLocks noGrp="1"/>
          </p:cNvSpPr>
          <p:nvPr>
            <p:ph type="body" sz="quarter" idx="3"/>
          </p:nvPr>
        </p:nvSpPr>
        <p:spPr>
          <a:xfrm>
            <a:off x="4644008" y="2204864"/>
            <a:ext cx="3127375" cy="448056"/>
          </a:xfrm>
        </p:spPr>
        <p:txBody>
          <a:bodyPr>
            <a:normAutofit fontScale="92500" lnSpcReduction="20000"/>
          </a:bodyPr>
          <a:lstStyle/>
          <a:p>
            <a:r>
              <a:rPr lang="pl-PL" dirty="0" smtClean="0"/>
              <a:t>Zdjęcie</a:t>
            </a:r>
            <a:endParaRPr lang="pl-PL" dirty="0"/>
          </a:p>
        </p:txBody>
      </p:sp>
    </p:spTree>
    <p:extLst>
      <p:ext uri="{BB962C8B-B14F-4D97-AF65-F5344CB8AC3E}">
        <p14:creationId xmlns:p14="http://schemas.microsoft.com/office/powerpoint/2010/main" val="3510807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AppData\Local\Microsoft\Windows\INetCache\IE\MNF1J9YT\spaghetti-carbonar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025417"/>
            <a:ext cx="2552927" cy="1694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ymbol zastępczy zawartości 1"/>
          <p:cNvSpPr>
            <a:spLocks noGrp="1"/>
          </p:cNvSpPr>
          <p:nvPr>
            <p:ph sz="quarter" idx="13"/>
          </p:nvPr>
        </p:nvSpPr>
        <p:spPr>
          <a:xfrm>
            <a:off x="827584" y="1772816"/>
            <a:ext cx="4752528" cy="3600400"/>
          </a:xfrm>
        </p:spPr>
        <p:txBody>
          <a:bodyPr>
            <a:noAutofit/>
          </a:bodyPr>
          <a:lstStyle/>
          <a:p>
            <a:r>
              <a:rPr lang="pl-PL" sz="1400" b="1" dirty="0"/>
              <a:t>Najpopularniejsze sosy do </a:t>
            </a:r>
            <a:r>
              <a:rPr lang="pl-PL" sz="1400" b="1" dirty="0" smtClean="0"/>
              <a:t>spaghetti</a:t>
            </a:r>
            <a:r>
              <a:rPr lang="pl-PL" sz="800" b="1" dirty="0" smtClean="0"/>
              <a:t>:</a:t>
            </a:r>
          </a:p>
          <a:p>
            <a:r>
              <a:rPr lang="pl-PL" sz="800" b="1" dirty="0" err="1"/>
              <a:t>Carbonara</a:t>
            </a:r>
            <a:endParaRPr lang="pl-PL" sz="800" b="1" dirty="0"/>
          </a:p>
          <a:p>
            <a:r>
              <a:rPr lang="pl-PL" sz="800" b="1" dirty="0"/>
              <a:t>Sos pochodzi z regionu Rzymu. Wymyślili go alianccy żołnierze podczas II Wojny Światowej, którzy połączyli włoski makaron z dostępnymi sobie racjami wojskowymi. </a:t>
            </a:r>
            <a:r>
              <a:rPr lang="pl-PL" sz="800" b="1" dirty="0" err="1"/>
              <a:t>Carbonarę</a:t>
            </a:r>
            <a:r>
              <a:rPr lang="pl-PL" sz="800" b="1" dirty="0"/>
              <a:t> sporządza się z boczku (najlepiej </a:t>
            </a:r>
            <a:r>
              <a:rPr lang="pl-PL" sz="800" b="1" dirty="0" err="1"/>
              <a:t>Pancetty</a:t>
            </a:r>
            <a:r>
              <a:rPr lang="pl-PL" sz="800" b="1" dirty="0"/>
              <a:t>), żółtek, parmezanu, sera owczego </a:t>
            </a:r>
            <a:r>
              <a:rPr lang="pl-PL" sz="800" b="1" dirty="0" err="1"/>
              <a:t>pecorino</a:t>
            </a:r>
            <a:r>
              <a:rPr lang="pl-PL" sz="800" b="1" dirty="0"/>
              <a:t>, oliwy, soli i pieprzu. Sos przygotowujemy, kiedy makaron jest już gotowy. Na rozgrzanej oliwie przyrumieniamy boczek, gdy jest złocisty, zdejmujemy patelnię z ognia. W misce roztrzepujemy jajka z serem, solą i pieprzem, aż otrzymamy kremową masę, a następnie łączymy z boczkiem i makaronem.</a:t>
            </a:r>
          </a:p>
          <a:p>
            <a:r>
              <a:rPr lang="pl-PL" sz="800" b="1" dirty="0" err="1"/>
              <a:t>Bolognese</a:t>
            </a:r>
            <a:r>
              <a:rPr lang="pl-PL" sz="800" b="1" dirty="0"/>
              <a:t> </a:t>
            </a:r>
          </a:p>
          <a:p>
            <a:r>
              <a:rPr lang="pl-PL" sz="800" b="1" dirty="0"/>
              <a:t>To sos mięsny pochodzący z włoskiego miasta Bolonia. Sporządza się go z wielu rodzajów mięs (tradycyjnie krojonych na bardzo drobne kawałeczki, obecnie się je miele, używa się wieprzowiny i wołowiny), zestawu warzyw (z typowej tzw. włoszczyzny, czyli marchewki, selera i pietruszki), oliwy, pomidorów i czerwonego wina. Drobno posiekaną cebulę i warzywa podsmaża się przez chwilę na oliwie. Następnie dodaje się mięso mielone. Kiedy zrobi się brązowe, dodaje się wino oraz pieprz. Potem dodajemy pomidory, przykrywamy garnek lub patelnię i gotujemy na małym ogniu. Jeśli sos jest zbyt gęsty, można go rozrzedzić bulionem. Na koniec całość solimy do smaku. Według niektórych włoskich przepisów przed dodaniem pomidorów można też dodać szczyptę cynamonu i świeżo zmielony goździk. Należy pamiętać, że jest to sos przede wszystkim mięsny, do którego Włosi jedynie dorzucali warzywa, nie może więc być w nim za dużo pomidorów.</a:t>
            </a:r>
          </a:p>
        </p:txBody>
      </p:sp>
      <p:sp>
        <p:nvSpPr>
          <p:cNvPr id="3" name="Tytuł 2"/>
          <p:cNvSpPr>
            <a:spLocks noGrp="1"/>
          </p:cNvSpPr>
          <p:nvPr>
            <p:ph type="title"/>
          </p:nvPr>
        </p:nvSpPr>
        <p:spPr/>
        <p:txBody>
          <a:bodyPr/>
          <a:lstStyle/>
          <a:p>
            <a:r>
              <a:rPr lang="pl-PL" dirty="0" smtClean="0"/>
              <a:t>Spaghetti</a:t>
            </a:r>
            <a:endParaRPr lang="pl-PL" dirty="0"/>
          </a:p>
        </p:txBody>
      </p:sp>
      <p:sp>
        <p:nvSpPr>
          <p:cNvPr id="5" name="Symbol zastępczy zawartości 4"/>
          <p:cNvSpPr>
            <a:spLocks noGrp="1"/>
          </p:cNvSpPr>
          <p:nvPr>
            <p:ph sz="quarter" idx="14"/>
          </p:nvPr>
        </p:nvSpPr>
        <p:spPr/>
        <p:txBody>
          <a:bodyPr/>
          <a:lstStyle/>
          <a:p>
            <a:endParaRPr lang="pl-PL" dirty="0"/>
          </a:p>
        </p:txBody>
      </p:sp>
    </p:spTree>
    <p:extLst>
      <p:ext uri="{BB962C8B-B14F-4D97-AF65-F5344CB8AC3E}">
        <p14:creationId xmlns:p14="http://schemas.microsoft.com/office/powerpoint/2010/main" val="256388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32040" y="1340768"/>
            <a:ext cx="2819400" cy="599440"/>
          </a:xfrm>
        </p:spPr>
        <p:txBody>
          <a:bodyPr/>
          <a:lstStyle/>
          <a:p>
            <a:r>
              <a:rPr lang="pl-PL" sz="3200" i="1" dirty="0" smtClean="0"/>
              <a:t>Leczo</a:t>
            </a:r>
            <a:endParaRPr lang="pl-PL" sz="3200" i="1" dirty="0"/>
          </a:p>
        </p:txBody>
      </p:sp>
      <p:pic>
        <p:nvPicPr>
          <p:cNvPr id="5" name="Symbol zastępczy obraz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4" name="Symbol zastępczy tekstu 3"/>
          <p:cNvSpPr>
            <a:spLocks noGrp="1"/>
          </p:cNvSpPr>
          <p:nvPr>
            <p:ph type="body" sz="half" idx="2"/>
          </p:nvPr>
        </p:nvSpPr>
        <p:spPr>
          <a:xfrm>
            <a:off x="4644008" y="1988840"/>
            <a:ext cx="3600400" cy="3744416"/>
          </a:xfrm>
        </p:spPr>
        <p:txBody>
          <a:bodyPr>
            <a:noAutofit/>
          </a:bodyPr>
          <a:lstStyle/>
          <a:p>
            <a:r>
              <a:rPr lang="pl-PL" sz="900" dirty="0"/>
              <a:t> węgierska potrawa znana także w Polsce, na Słowacji, Ukrainie, w Niemczech, Czechach, Austrii i Izraelu, rodzaj </a:t>
            </a:r>
            <a:r>
              <a:rPr lang="pl-PL" sz="900" dirty="0" err="1"/>
              <a:t>ragoût</a:t>
            </a:r>
            <a:r>
              <a:rPr lang="pl-PL" sz="900" dirty="0"/>
              <a:t> warzywnego z pomidorów i świeżej papryki duszonych na smalcu z dodatkiem wędzonej słoniny i z podsmażoną na złocisty kolor cebulą, doprawionych papryką w proszku.</a:t>
            </a:r>
          </a:p>
          <a:p>
            <a:endParaRPr lang="pl-PL" sz="900" dirty="0"/>
          </a:p>
          <a:p>
            <a:r>
              <a:rPr lang="pl-PL" sz="900" dirty="0"/>
              <a:t>Tak przyrządzone leczo podaje się na Węgrzech jako dodatek do potraw mięsnych, np. kotletów schabowych lub jako samodzielną potrawę. W tym drugim przypadku dodaje się często do niego w trakcie duszenia kiełbasę w całości lub w plasterkach. Można też tuż przed końcem duszenia wmieszać do </a:t>
            </a:r>
            <a:r>
              <a:rPr lang="pl-PL" sz="900" dirty="0" err="1"/>
              <a:t>lecza</a:t>
            </a:r>
            <a:r>
              <a:rPr lang="pl-PL" sz="900" dirty="0"/>
              <a:t> jajka. Innym sposobem jest dodanie na początku duszenia ryżu, który – gotując się – zagęszcza potrawę.</a:t>
            </a:r>
          </a:p>
          <a:p>
            <a:endParaRPr lang="pl-PL" sz="900" dirty="0"/>
          </a:p>
          <a:p>
            <a:r>
              <a:rPr lang="pl-PL" sz="900" dirty="0"/>
              <a:t>W zależności od regionu, w Polsce leczo przyrządza się często na oleju i z dodatkiem cukinii lub bakłażanów, przez co zbliża się raczej do prowansalskiego </a:t>
            </a:r>
            <a:r>
              <a:rPr lang="pl-PL" sz="900" dirty="0" err="1"/>
              <a:t>ratatouille</a:t>
            </a:r>
            <a:r>
              <a:rPr lang="pl-PL" sz="900" dirty="0"/>
              <a:t>.</a:t>
            </a:r>
          </a:p>
        </p:txBody>
      </p:sp>
    </p:spTree>
    <p:extLst>
      <p:ext uri="{BB962C8B-B14F-4D97-AF65-F5344CB8AC3E}">
        <p14:creationId xmlns:p14="http://schemas.microsoft.com/office/powerpoint/2010/main" val="1591305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899592" y="2492896"/>
            <a:ext cx="3628256" cy="3312368"/>
          </a:xfrm>
        </p:spPr>
        <p:txBody>
          <a:bodyPr>
            <a:normAutofit fontScale="92500" lnSpcReduction="10000"/>
          </a:bodyPr>
          <a:lstStyle/>
          <a:p>
            <a:r>
              <a:rPr lang="pl-PL" sz="1100" dirty="0"/>
              <a:t>Pierwsze wzmianki na temat sernika pojawiają się już w starożytnej Grecji i Rzymie. Jego historia sięga więc już ponad 2 tys. lat. W XIX w. przepisy na serowe ciasto, razem z kolonistami, dotarły do Ameryki Północnej i tam ewoluowały</a:t>
            </a:r>
            <a:r>
              <a:rPr lang="pl-PL" sz="1100" dirty="0" smtClean="0"/>
              <a:t>.</a:t>
            </a:r>
          </a:p>
          <a:p>
            <a:r>
              <a:rPr lang="pl-PL" sz="1100" dirty="0"/>
              <a:t>W 1872 roku w Nowym Jorku przypadkowo odkryto produkowany do dzisiaj serek Philadelphia, który pozwolił zmodyfikować serowy przepis. Lekki i delikatny "sernik nowojorski" funkcjonuje do dziś</a:t>
            </a:r>
            <a:r>
              <a:rPr lang="pl-PL" sz="1100" dirty="0" smtClean="0"/>
              <a:t>.</a:t>
            </a:r>
          </a:p>
          <a:p>
            <a:r>
              <a:rPr lang="pl-PL" sz="1100" dirty="0"/>
              <a:t>Najbardziej tradycyjna forma, sernika pochodzi z krajów niemieckojęzycznych. Stąd często ciasto to nazywane jest "wiedeńskim". W tej wersji zakłada dodanie do serowej masy dużej ilości bakalii. W krajach prawosławnych, popularna jest natomiast odmiana sernika na zimno, nazywana paschą. W wielu regionach jest to tradycyjna potrawa wielkanocna.</a:t>
            </a:r>
          </a:p>
          <a:p>
            <a:endParaRPr lang="pl-PL" sz="1100" dirty="0"/>
          </a:p>
        </p:txBody>
      </p:sp>
      <p:pic>
        <p:nvPicPr>
          <p:cNvPr id="8" name="Symbol zastępczy zawartości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4008" y="2852936"/>
            <a:ext cx="3308176" cy="25922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Tytuł 3"/>
          <p:cNvSpPr>
            <a:spLocks noGrp="1"/>
          </p:cNvSpPr>
          <p:nvPr>
            <p:ph type="title"/>
          </p:nvPr>
        </p:nvSpPr>
        <p:spPr/>
        <p:txBody>
          <a:bodyPr/>
          <a:lstStyle/>
          <a:p>
            <a:r>
              <a:rPr lang="pl-PL" dirty="0" smtClean="0"/>
              <a:t>Sernik(</a:t>
            </a:r>
            <a:r>
              <a:rPr lang="pl-PL" dirty="0" err="1" smtClean="0"/>
              <a:t>Cheescake</a:t>
            </a:r>
            <a:r>
              <a:rPr lang="pl-PL" dirty="0" smtClean="0"/>
              <a:t>)</a:t>
            </a:r>
            <a:endParaRPr lang="pl-PL" dirty="0"/>
          </a:p>
        </p:txBody>
      </p:sp>
      <p:sp>
        <p:nvSpPr>
          <p:cNvPr id="5" name="Symbol zastępczy tekstu 4"/>
          <p:cNvSpPr>
            <a:spLocks noGrp="1"/>
          </p:cNvSpPr>
          <p:nvPr>
            <p:ph type="body" idx="1"/>
          </p:nvPr>
        </p:nvSpPr>
        <p:spPr>
          <a:xfrm>
            <a:off x="1331640" y="2060848"/>
            <a:ext cx="3125788" cy="451338"/>
          </a:xfrm>
        </p:spPr>
        <p:txBody>
          <a:bodyPr>
            <a:normAutofit fontScale="92500" lnSpcReduction="20000"/>
          </a:bodyPr>
          <a:lstStyle/>
          <a:p>
            <a:r>
              <a:rPr lang="pl-PL" dirty="0" smtClean="0"/>
              <a:t>Historia</a:t>
            </a:r>
            <a:endParaRPr lang="pl-PL" dirty="0"/>
          </a:p>
        </p:txBody>
      </p:sp>
      <p:sp>
        <p:nvSpPr>
          <p:cNvPr id="6" name="Symbol zastępczy tekstu 5"/>
          <p:cNvSpPr>
            <a:spLocks noGrp="1"/>
          </p:cNvSpPr>
          <p:nvPr>
            <p:ph type="body" sz="quarter" idx="3"/>
          </p:nvPr>
        </p:nvSpPr>
        <p:spPr/>
        <p:txBody>
          <a:bodyPr>
            <a:normAutofit fontScale="92500" lnSpcReduction="20000"/>
          </a:bodyPr>
          <a:lstStyle/>
          <a:p>
            <a:r>
              <a:rPr lang="pl-PL" dirty="0" smtClean="0"/>
              <a:t>Zdjęcie</a:t>
            </a:r>
            <a:endParaRPr lang="pl-PL" dirty="0"/>
          </a:p>
        </p:txBody>
      </p:sp>
    </p:spTree>
    <p:extLst>
      <p:ext uri="{BB962C8B-B14F-4D97-AF65-F5344CB8AC3E}">
        <p14:creationId xmlns:p14="http://schemas.microsoft.com/office/powerpoint/2010/main" val="2589425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32040" y="1124744"/>
            <a:ext cx="2819399" cy="599440"/>
          </a:xfrm>
        </p:spPr>
        <p:txBody>
          <a:bodyPr/>
          <a:lstStyle/>
          <a:p>
            <a:r>
              <a:rPr lang="pl-PL" sz="2800" dirty="0" err="1" smtClean="0"/>
              <a:t>Lasagne</a:t>
            </a:r>
            <a:endParaRPr lang="pl-PL" sz="2800" dirty="0"/>
          </a:p>
        </p:txBody>
      </p:sp>
      <p:sp>
        <p:nvSpPr>
          <p:cNvPr id="3" name="Symbol zastępczy tekstu 2"/>
          <p:cNvSpPr>
            <a:spLocks noGrp="1"/>
          </p:cNvSpPr>
          <p:nvPr>
            <p:ph type="body" sz="half" idx="2"/>
          </p:nvPr>
        </p:nvSpPr>
        <p:spPr>
          <a:xfrm>
            <a:off x="4932040" y="1700808"/>
            <a:ext cx="3240360" cy="3888432"/>
          </a:xfrm>
        </p:spPr>
        <p:txBody>
          <a:bodyPr>
            <a:noAutofit/>
          </a:bodyPr>
          <a:lstStyle/>
          <a:p>
            <a:pPr algn="l"/>
            <a:r>
              <a:rPr lang="pl-PL" sz="1000" dirty="0"/>
              <a:t>rodzaj makaronu w postaci dużych, prostokątnych płatów, a także danie przygotowywane na bazie tego makaronu.</a:t>
            </a:r>
          </a:p>
          <a:p>
            <a:pPr algn="l"/>
            <a:endParaRPr lang="pl-PL" sz="1000" dirty="0"/>
          </a:p>
          <a:p>
            <a:pPr algn="l"/>
            <a:r>
              <a:rPr lang="pl-PL" sz="1000" dirty="0"/>
              <a:t>Makaron jest uprzednio gotowany lub układany na sucho (gotowy, dostępny w sprzedaży) w prostokątnym naczyniu, na przemian z warstwami farszu. Następnie potrawa jest zapiekana. Farsz stanowią najczęściej warstwy sosu pomidorowego z mięsem, beszamelu i sera, układane do wyczerpania składników, chociaż zdarzają się przepisy na wersje wegetariańskie i na słodko. Danie podawane jest na gorąco. Potrawa ta pochodzi z Włoch.</a:t>
            </a:r>
          </a:p>
          <a:p>
            <a:pPr algn="l"/>
            <a:endParaRPr lang="pl-PL" sz="1000" dirty="0"/>
          </a:p>
          <a:p>
            <a:pPr algn="l"/>
            <a:r>
              <a:rPr lang="pl-PL" sz="1000" dirty="0"/>
              <a:t>Najbardziej popularne klasyczne odmiany to:</a:t>
            </a:r>
          </a:p>
          <a:p>
            <a:pPr algn="l"/>
            <a:endParaRPr lang="pl-PL" sz="1000" dirty="0"/>
          </a:p>
          <a:p>
            <a:pPr algn="l"/>
            <a:r>
              <a:rPr lang="pl-PL" sz="1000" dirty="0" err="1"/>
              <a:t>lasagne</a:t>
            </a:r>
            <a:r>
              <a:rPr lang="pl-PL" sz="1000" dirty="0"/>
              <a:t> </a:t>
            </a:r>
            <a:r>
              <a:rPr lang="pl-PL" sz="1000" dirty="0" err="1"/>
              <a:t>bolognese</a:t>
            </a:r>
            <a:endParaRPr lang="pl-PL" sz="1000" dirty="0"/>
          </a:p>
          <a:p>
            <a:pPr algn="l"/>
            <a:r>
              <a:rPr lang="pl-PL" sz="1000" dirty="0" err="1"/>
              <a:t>lasagne</a:t>
            </a:r>
            <a:r>
              <a:rPr lang="pl-PL" sz="1000" dirty="0"/>
              <a:t> </a:t>
            </a:r>
            <a:r>
              <a:rPr lang="pl-PL" sz="1000" dirty="0" err="1"/>
              <a:t>napoli</a:t>
            </a:r>
            <a:r>
              <a:rPr lang="pl-PL" sz="1000" dirty="0"/>
              <a:t>.</a:t>
            </a:r>
          </a:p>
        </p:txBody>
      </p:sp>
      <p:pic>
        <p:nvPicPr>
          <p:cNvPr id="5" name="Symbol zastępczy zawartości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71600" y="1988840"/>
            <a:ext cx="3276600" cy="25202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45219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899592" y="2276872"/>
            <a:ext cx="3596208" cy="3312368"/>
          </a:xfrm>
        </p:spPr>
        <p:txBody>
          <a:bodyPr>
            <a:noAutofit/>
          </a:bodyPr>
          <a:lstStyle/>
          <a:p>
            <a:r>
              <a:rPr lang="pl-PL" sz="900" dirty="0"/>
              <a:t>Risotto alla </a:t>
            </a:r>
            <a:r>
              <a:rPr lang="pl-PL" sz="900" dirty="0" err="1"/>
              <a:t>milanese</a:t>
            </a:r>
            <a:endParaRPr lang="pl-PL" sz="900" dirty="0"/>
          </a:p>
          <a:p>
            <a:r>
              <a:rPr lang="pl-PL" sz="900" dirty="0"/>
              <a:t>Specjalność Mediolanu, przygotowana na bulionie oraz szpiku wołowym, doprawiona szafranem</a:t>
            </a:r>
            <a:r>
              <a:rPr lang="pl-PL" sz="900" dirty="0" smtClean="0"/>
              <a:t>.</a:t>
            </a:r>
            <a:endParaRPr lang="pl-PL" sz="900" dirty="0"/>
          </a:p>
          <a:p>
            <a:r>
              <a:rPr lang="pl-PL" sz="900" dirty="0"/>
              <a:t>Risotto al Barolo</a:t>
            </a:r>
          </a:p>
          <a:p>
            <a:r>
              <a:rPr lang="pl-PL" sz="900" dirty="0"/>
              <a:t>Specjalność Piemontu, przygotowana na czerwonym winie, może zawierać mięso i/lub fasolę</a:t>
            </a:r>
            <a:r>
              <a:rPr lang="pl-PL" sz="900" dirty="0" smtClean="0"/>
              <a:t>.</a:t>
            </a:r>
            <a:endParaRPr lang="pl-PL" sz="900" dirty="0"/>
          </a:p>
          <a:p>
            <a:r>
              <a:rPr lang="pl-PL" sz="900" dirty="0"/>
              <a:t>Risotto al nero di </a:t>
            </a:r>
            <a:r>
              <a:rPr lang="pl-PL" sz="900" dirty="0" err="1"/>
              <a:t>seppia</a:t>
            </a:r>
            <a:endParaRPr lang="pl-PL" sz="900" dirty="0"/>
          </a:p>
          <a:p>
            <a:r>
              <a:rPr lang="pl-PL" sz="900" dirty="0"/>
              <a:t>Specjalność wenecka, przygotowana z mątwy razem z jej sepią, co nadaje potrawie czarny kolor</a:t>
            </a:r>
            <a:r>
              <a:rPr lang="pl-PL" sz="900" dirty="0" smtClean="0"/>
              <a:t>.</a:t>
            </a:r>
            <a:endParaRPr lang="pl-PL" sz="900" dirty="0"/>
          </a:p>
          <a:p>
            <a:r>
              <a:rPr lang="pl-PL" sz="900" dirty="0"/>
              <a:t>Risotto alla </a:t>
            </a:r>
            <a:r>
              <a:rPr lang="pl-PL" sz="900" dirty="0" err="1"/>
              <a:t>zucca</a:t>
            </a:r>
            <a:endParaRPr lang="pl-PL" sz="900" dirty="0"/>
          </a:p>
          <a:p>
            <a:r>
              <a:rPr lang="pl-PL" sz="900" dirty="0"/>
              <a:t>Przygotowane z dynią, gałką muszkatołową oraz startym serem</a:t>
            </a:r>
            <a:r>
              <a:rPr lang="pl-PL" sz="900" dirty="0" smtClean="0"/>
              <a:t>.</a:t>
            </a:r>
            <a:endParaRPr lang="pl-PL" sz="900" dirty="0"/>
          </a:p>
          <a:p>
            <a:r>
              <a:rPr lang="pl-PL" sz="900" dirty="0"/>
              <a:t>Risotto alla pilota</a:t>
            </a:r>
          </a:p>
          <a:p>
            <a:r>
              <a:rPr lang="pl-PL" sz="900" dirty="0"/>
              <a:t>Specjalność Mantui, przygotowana z kiełbasą, wieprzowiną i serem</a:t>
            </a:r>
            <a:r>
              <a:rPr lang="pl-PL" sz="900" dirty="0" smtClean="0"/>
              <a:t>.</a:t>
            </a:r>
            <a:endParaRPr lang="pl-PL" sz="900" dirty="0"/>
          </a:p>
          <a:p>
            <a:r>
              <a:rPr lang="pl-PL" sz="900" dirty="0"/>
              <a:t>Risotto </a:t>
            </a:r>
            <a:r>
              <a:rPr lang="pl-PL" sz="900" dirty="0" err="1"/>
              <a:t>ai</a:t>
            </a:r>
            <a:r>
              <a:rPr lang="pl-PL" sz="900" dirty="0"/>
              <a:t> </a:t>
            </a:r>
            <a:r>
              <a:rPr lang="pl-PL" sz="900" dirty="0" err="1"/>
              <a:t>funghi</a:t>
            </a:r>
            <a:endParaRPr lang="pl-PL" sz="900" dirty="0"/>
          </a:p>
          <a:p>
            <a:r>
              <a:rPr lang="pl-PL" sz="900" dirty="0"/>
              <a:t>Przygotowana z borowikami bądź innymi grzybami.</a:t>
            </a:r>
          </a:p>
        </p:txBody>
      </p:sp>
      <p:pic>
        <p:nvPicPr>
          <p:cNvPr id="7" name="Symbol zastępczy zawartości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520609" y="2996952"/>
            <a:ext cx="3363759" cy="2448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ytuł 3"/>
          <p:cNvSpPr>
            <a:spLocks noGrp="1"/>
          </p:cNvSpPr>
          <p:nvPr>
            <p:ph type="title"/>
          </p:nvPr>
        </p:nvSpPr>
        <p:spPr/>
        <p:txBody>
          <a:bodyPr/>
          <a:lstStyle/>
          <a:p>
            <a:r>
              <a:rPr lang="pl-PL" dirty="0" smtClean="0"/>
              <a:t>Risotto</a:t>
            </a:r>
            <a:endParaRPr lang="pl-PL" dirty="0"/>
          </a:p>
        </p:txBody>
      </p:sp>
      <p:sp>
        <p:nvSpPr>
          <p:cNvPr id="5" name="Symbol zastępczy tekstu 4"/>
          <p:cNvSpPr>
            <a:spLocks noGrp="1"/>
          </p:cNvSpPr>
          <p:nvPr>
            <p:ph type="body" idx="1"/>
          </p:nvPr>
        </p:nvSpPr>
        <p:spPr>
          <a:xfrm>
            <a:off x="1043608" y="1700808"/>
            <a:ext cx="3125788" cy="451338"/>
          </a:xfrm>
        </p:spPr>
        <p:txBody>
          <a:bodyPr>
            <a:normAutofit fontScale="92500" lnSpcReduction="20000"/>
          </a:bodyPr>
          <a:lstStyle/>
          <a:p>
            <a:r>
              <a:rPr lang="pl-PL" dirty="0" smtClean="0"/>
              <a:t>Typy Risotto</a:t>
            </a:r>
            <a:endParaRPr lang="pl-PL" dirty="0"/>
          </a:p>
        </p:txBody>
      </p:sp>
      <p:sp>
        <p:nvSpPr>
          <p:cNvPr id="6" name="Symbol zastępczy tekstu 5"/>
          <p:cNvSpPr>
            <a:spLocks noGrp="1"/>
          </p:cNvSpPr>
          <p:nvPr>
            <p:ph type="body" sz="quarter" idx="3"/>
          </p:nvPr>
        </p:nvSpPr>
        <p:spPr/>
        <p:txBody>
          <a:bodyPr>
            <a:normAutofit fontScale="92500" lnSpcReduction="20000"/>
          </a:bodyPr>
          <a:lstStyle/>
          <a:p>
            <a:r>
              <a:rPr lang="pl-PL" dirty="0" smtClean="0"/>
              <a:t>Zdjęcie</a:t>
            </a:r>
            <a:endParaRPr lang="pl-PL" dirty="0"/>
          </a:p>
        </p:txBody>
      </p:sp>
    </p:spTree>
    <p:extLst>
      <p:ext uri="{BB962C8B-B14F-4D97-AF65-F5344CB8AC3E}">
        <p14:creationId xmlns:p14="http://schemas.microsoft.com/office/powerpoint/2010/main" val="3318542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971600" y="2564904"/>
            <a:ext cx="3600400" cy="3096344"/>
          </a:xfrm>
        </p:spPr>
        <p:txBody>
          <a:bodyPr>
            <a:normAutofit fontScale="62500" lnSpcReduction="20000"/>
          </a:bodyPr>
          <a:lstStyle/>
          <a:p>
            <a:r>
              <a:rPr lang="pl-PL" dirty="0"/>
              <a:t>Jak głosi legenda, ruszt do kebabów wymyślił kucharz </a:t>
            </a:r>
            <a:r>
              <a:rPr lang="pl-PL" dirty="0" err="1"/>
              <a:t>Iskander</a:t>
            </a:r>
            <a:r>
              <a:rPr lang="pl-PL" dirty="0"/>
              <a:t> z miasta Bursa. Wędrowni wojownicy mieli w zwyczaju piec mięso nad ogniem na swoich mieczach. Pomysłowy kucharz miał zbudować pionowy ruszt, wypełnić go gorącym węglem, a w środek wbić miecz z nadzianym mięsem barana. Spływający tłuszcz sprawiał, że mięso było odpowiednio nasączone i nie przypalało się.</a:t>
            </a:r>
          </a:p>
          <a:p>
            <a:endParaRPr lang="pl-PL" dirty="0"/>
          </a:p>
          <a:p>
            <a:r>
              <a:rPr lang="pl-PL" dirty="0"/>
              <a:t>Powszechnie znany i kojarzony z Turcją </a:t>
            </a:r>
            <a:r>
              <a:rPr lang="pl-PL" dirty="0" err="1"/>
              <a:t>döner</a:t>
            </a:r>
            <a:r>
              <a:rPr lang="pl-PL" dirty="0"/>
              <a:t> </a:t>
            </a:r>
            <a:r>
              <a:rPr lang="pl-PL" dirty="0" err="1"/>
              <a:t>kebap</a:t>
            </a:r>
            <a:r>
              <a:rPr lang="pl-PL" dirty="0"/>
              <a:t> – mięso przyrządzane na obracającym się rożnie, podawany w chlebie pita z sosami i surówkami. Dla Turka </a:t>
            </a:r>
            <a:r>
              <a:rPr lang="pl-PL" dirty="0" err="1"/>
              <a:t>kebap</a:t>
            </a:r>
            <a:r>
              <a:rPr lang="pl-PL" dirty="0"/>
              <a:t> to po prostu mięso przyrządzane na wiele sposobów: baranina, jagnięcina i wołowina.</a:t>
            </a:r>
          </a:p>
        </p:txBody>
      </p:sp>
      <p:sp>
        <p:nvSpPr>
          <p:cNvPr id="3" name="Symbol zastępczy zawartości 2"/>
          <p:cNvSpPr>
            <a:spLocks noGrp="1"/>
          </p:cNvSpPr>
          <p:nvPr>
            <p:ph sz="quarter" idx="14"/>
          </p:nvPr>
        </p:nvSpPr>
        <p:spPr/>
        <p:txBody>
          <a:bodyPr/>
          <a:lstStyle/>
          <a:p>
            <a:r>
              <a:rPr lang="pl-PL" dirty="0">
                <a:hlinkClick r:id="rId2"/>
              </a:rPr>
              <a:t>https://</a:t>
            </a:r>
            <a:r>
              <a:rPr lang="pl-PL" dirty="0" smtClean="0">
                <a:hlinkClick r:id="rId2"/>
              </a:rPr>
              <a:t>www.youtube.com/watch?v=4TTfFQhxdDM</a:t>
            </a:r>
            <a:r>
              <a:rPr lang="pl-PL" dirty="0" smtClean="0"/>
              <a:t>   </a:t>
            </a:r>
            <a:endParaRPr lang="pl-PL" dirty="0"/>
          </a:p>
        </p:txBody>
      </p:sp>
      <p:sp>
        <p:nvSpPr>
          <p:cNvPr id="4" name="Tytuł 3"/>
          <p:cNvSpPr>
            <a:spLocks noGrp="1"/>
          </p:cNvSpPr>
          <p:nvPr>
            <p:ph type="title"/>
          </p:nvPr>
        </p:nvSpPr>
        <p:spPr/>
        <p:txBody>
          <a:bodyPr/>
          <a:lstStyle/>
          <a:p>
            <a:r>
              <a:rPr lang="pl-PL" dirty="0" smtClean="0"/>
              <a:t>Kebab</a:t>
            </a:r>
            <a:endParaRPr lang="pl-PL" dirty="0"/>
          </a:p>
        </p:txBody>
      </p:sp>
      <p:sp>
        <p:nvSpPr>
          <p:cNvPr id="5" name="Symbol zastępczy tekstu 4"/>
          <p:cNvSpPr>
            <a:spLocks noGrp="1"/>
          </p:cNvSpPr>
          <p:nvPr>
            <p:ph type="body" idx="1"/>
          </p:nvPr>
        </p:nvSpPr>
        <p:spPr>
          <a:xfrm>
            <a:off x="1403648" y="2060848"/>
            <a:ext cx="3125788" cy="451338"/>
          </a:xfrm>
        </p:spPr>
        <p:txBody>
          <a:bodyPr>
            <a:normAutofit fontScale="92500" lnSpcReduction="20000"/>
          </a:bodyPr>
          <a:lstStyle/>
          <a:p>
            <a:r>
              <a:rPr lang="pl-PL" dirty="0" smtClean="0"/>
              <a:t>Historia</a:t>
            </a:r>
            <a:endParaRPr lang="pl-PL" dirty="0"/>
          </a:p>
        </p:txBody>
      </p:sp>
      <p:sp>
        <p:nvSpPr>
          <p:cNvPr id="6" name="Symbol zastępczy tekstu 5"/>
          <p:cNvSpPr>
            <a:spLocks noGrp="1"/>
          </p:cNvSpPr>
          <p:nvPr>
            <p:ph type="body" sz="quarter" idx="3"/>
          </p:nvPr>
        </p:nvSpPr>
        <p:spPr/>
        <p:txBody>
          <a:bodyPr>
            <a:normAutofit fontScale="92500" lnSpcReduction="20000"/>
          </a:bodyPr>
          <a:lstStyle/>
          <a:p>
            <a:r>
              <a:rPr lang="pl-PL" dirty="0" smtClean="0"/>
              <a:t>Przygotowanie Kebabu</a:t>
            </a:r>
            <a:endParaRPr lang="pl-PL" dirty="0"/>
          </a:p>
        </p:txBody>
      </p:sp>
    </p:spTree>
    <p:extLst>
      <p:ext uri="{BB962C8B-B14F-4D97-AF65-F5344CB8AC3E}">
        <p14:creationId xmlns:p14="http://schemas.microsoft.com/office/powerpoint/2010/main" val="1101934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827584" y="2276872"/>
            <a:ext cx="3672408" cy="3456384"/>
          </a:xfrm>
        </p:spPr>
        <p:txBody>
          <a:bodyPr>
            <a:normAutofit fontScale="62500" lnSpcReduction="20000"/>
          </a:bodyPr>
          <a:lstStyle/>
          <a:p>
            <a:r>
              <a:rPr lang="pl-PL" dirty="0"/>
              <a:t>Pierogi – ogólnie: kawałki cienkiego, elastycznego i dobrze zlepiającego się ciasta napełnione najrozmaitszymi farszami i ugotowane w wodzie lub na parze, upieczone, usmażone czy grillowane; ciasto może zostać zrobione z dowolnego rodzaju mąki (pszennej, ryżowej, kukurydzianej, żytniej, gryczanej) z dodatkiem wody, jaj, drożdży i tłuszczu (masła, oleju, smalcu), śmietany oraz innych dodatków smakowo-zapachowo-barwiących[1]; przy czym ciasto powinno być dostosowane do farszu[2]; pierogi mogą mieć rozmaite kształty np. stożka, sakiewki, trójkąta, półkrążka; potrawa, którą można spotkać w wielu kuchniach na całym świecie, np. w kuchni polskiej, włoskiej, rosyjskiej, ukraińskiej, meksykańskiej, indyjskiej czy żydowskiej; jest to kulinarny koncept pochodzący z Chin, który na ziemie polskie dotarł prawdopodobnie w XIII wieku</a:t>
            </a:r>
          </a:p>
        </p:txBody>
      </p:sp>
      <p:sp>
        <p:nvSpPr>
          <p:cNvPr id="3" name="Symbol zastępczy zawartości 2"/>
          <p:cNvSpPr>
            <a:spLocks noGrp="1"/>
          </p:cNvSpPr>
          <p:nvPr>
            <p:ph sz="quarter" idx="14"/>
          </p:nvPr>
        </p:nvSpPr>
        <p:spPr>
          <a:xfrm>
            <a:off x="4648200" y="2276872"/>
            <a:ext cx="3596208" cy="3456384"/>
          </a:xfrm>
        </p:spPr>
        <p:txBody>
          <a:bodyPr>
            <a:normAutofit fontScale="55000" lnSpcReduction="20000"/>
          </a:bodyPr>
          <a:lstStyle/>
          <a:p>
            <a:r>
              <a:rPr lang="pl-PL" dirty="0"/>
              <a:t>pierogi ruskie,</a:t>
            </a:r>
          </a:p>
          <a:p>
            <a:r>
              <a:rPr lang="pl-PL" dirty="0"/>
              <a:t>pierogi z grzybami,</a:t>
            </a:r>
          </a:p>
          <a:p>
            <a:r>
              <a:rPr lang="pl-PL" dirty="0"/>
              <a:t>pierogi z kapustą kwaszoną,</a:t>
            </a:r>
          </a:p>
          <a:p>
            <a:r>
              <a:rPr lang="pl-PL" dirty="0"/>
              <a:t>pierogi z kapustą świeżą,</a:t>
            </a:r>
          </a:p>
          <a:p>
            <a:r>
              <a:rPr lang="pl-PL" dirty="0"/>
              <a:t>pierogi z kapustą świeżą i grzybami,</a:t>
            </a:r>
          </a:p>
          <a:p>
            <a:r>
              <a:rPr lang="pl-PL" dirty="0"/>
              <a:t>pierogi z kapustą świeżą i serem,</a:t>
            </a:r>
          </a:p>
          <a:p>
            <a:r>
              <a:rPr lang="pl-PL" dirty="0"/>
              <a:t>pierogi z mięsem i kapustą,</a:t>
            </a:r>
          </a:p>
          <a:p>
            <a:r>
              <a:rPr lang="pl-PL" dirty="0"/>
              <a:t>pierogi z mąki gryczanej z serem,</a:t>
            </a:r>
          </a:p>
          <a:p>
            <a:r>
              <a:rPr lang="pl-PL" dirty="0"/>
              <a:t>pierogi z mięsem lub płuckami,</a:t>
            </a:r>
          </a:p>
          <a:p>
            <a:r>
              <a:rPr lang="pl-PL" dirty="0"/>
              <a:t>pierogi z owocami (wiśniami, czereśniami, jeżynami, borówkami, czernicami),</a:t>
            </a:r>
          </a:p>
          <a:p>
            <a:r>
              <a:rPr lang="pl-PL" dirty="0"/>
              <a:t>pierogi z powidłami,</a:t>
            </a:r>
          </a:p>
          <a:p>
            <a:r>
              <a:rPr lang="pl-PL" dirty="0"/>
              <a:t>pierogi z serem (twarogiem) na słodko lub słono.</a:t>
            </a:r>
          </a:p>
          <a:p>
            <a:r>
              <a:rPr lang="pl-PL" dirty="0"/>
              <a:t>Ponadto w książce podano przepis na pierogi ruskie z ciasta drożdżowego pieczone w piekarniku</a:t>
            </a:r>
          </a:p>
        </p:txBody>
      </p:sp>
      <p:sp>
        <p:nvSpPr>
          <p:cNvPr id="4" name="Tytuł 3"/>
          <p:cNvSpPr>
            <a:spLocks noGrp="1"/>
          </p:cNvSpPr>
          <p:nvPr>
            <p:ph type="title"/>
          </p:nvPr>
        </p:nvSpPr>
        <p:spPr>
          <a:xfrm>
            <a:off x="1331640" y="1052736"/>
            <a:ext cx="6400800" cy="685800"/>
          </a:xfrm>
        </p:spPr>
        <p:txBody>
          <a:bodyPr/>
          <a:lstStyle/>
          <a:p>
            <a:r>
              <a:rPr lang="pl-PL" dirty="0" smtClean="0"/>
              <a:t>Pierogi</a:t>
            </a:r>
            <a:endParaRPr lang="pl-PL" dirty="0"/>
          </a:p>
        </p:txBody>
      </p:sp>
      <p:sp>
        <p:nvSpPr>
          <p:cNvPr id="5" name="Symbol zastępczy tekstu 4"/>
          <p:cNvSpPr>
            <a:spLocks noGrp="1"/>
          </p:cNvSpPr>
          <p:nvPr>
            <p:ph type="body" idx="1"/>
          </p:nvPr>
        </p:nvSpPr>
        <p:spPr>
          <a:xfrm>
            <a:off x="1043608" y="1700808"/>
            <a:ext cx="3125788" cy="451338"/>
          </a:xfrm>
        </p:spPr>
        <p:txBody>
          <a:bodyPr>
            <a:normAutofit fontScale="92500" lnSpcReduction="20000"/>
          </a:bodyPr>
          <a:lstStyle/>
          <a:p>
            <a:r>
              <a:rPr lang="pl-PL" dirty="0" smtClean="0"/>
              <a:t>Historia pierogów</a:t>
            </a:r>
            <a:endParaRPr lang="pl-PL" dirty="0"/>
          </a:p>
        </p:txBody>
      </p:sp>
      <p:sp>
        <p:nvSpPr>
          <p:cNvPr id="6" name="Symbol zastępczy tekstu 5"/>
          <p:cNvSpPr>
            <a:spLocks noGrp="1"/>
          </p:cNvSpPr>
          <p:nvPr>
            <p:ph type="body" sz="quarter" idx="3"/>
          </p:nvPr>
        </p:nvSpPr>
        <p:spPr>
          <a:xfrm>
            <a:off x="4644008" y="1700808"/>
            <a:ext cx="3127375" cy="448056"/>
          </a:xfrm>
        </p:spPr>
        <p:txBody>
          <a:bodyPr>
            <a:normAutofit fontScale="92500" lnSpcReduction="20000"/>
          </a:bodyPr>
          <a:lstStyle/>
          <a:p>
            <a:r>
              <a:rPr lang="pl-PL" dirty="0" smtClean="0"/>
              <a:t>Rodzaje Pierogów</a:t>
            </a:r>
            <a:endParaRPr lang="pl-PL" dirty="0"/>
          </a:p>
        </p:txBody>
      </p:sp>
    </p:spTree>
    <p:extLst>
      <p:ext uri="{BB962C8B-B14F-4D97-AF65-F5344CB8AC3E}">
        <p14:creationId xmlns:p14="http://schemas.microsoft.com/office/powerpoint/2010/main" val="1567940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899592" y="2276872"/>
            <a:ext cx="3596208" cy="3456384"/>
          </a:xfrm>
        </p:spPr>
        <p:txBody>
          <a:bodyPr>
            <a:normAutofit fontScale="62500" lnSpcReduction="20000"/>
          </a:bodyPr>
          <a:lstStyle/>
          <a:p>
            <a:r>
              <a:rPr lang="pl-PL" sz="1900" dirty="0"/>
              <a:t>deser złożony z warstwy biszkoptu nasączonej bardzo mocną kawą espresso, na którą nakłada się warstwę kremu z sera </a:t>
            </a:r>
            <a:r>
              <a:rPr lang="pl-PL" sz="1900" dirty="0" err="1"/>
              <a:t>mascarpone</a:t>
            </a:r>
            <a:r>
              <a:rPr lang="pl-PL" sz="1900" dirty="0"/>
              <a:t>, żółtek jaj kurzych i cukru, a całość posypuje się warstwą grubo zmielonych płatków gorzkiej czekolady. W Polsce popularna jest odmiana z biszkoptami nasączonymi dodatkowo likierem </a:t>
            </a:r>
            <a:r>
              <a:rPr lang="pl-PL" sz="1900" dirty="0" err="1"/>
              <a:t>amaretto</a:t>
            </a:r>
            <a:r>
              <a:rPr lang="pl-PL" sz="1900" dirty="0"/>
              <a:t> (we Włoszech wino marsala), do której obok żółtek używa się także białek jaj.</a:t>
            </a:r>
          </a:p>
          <a:p>
            <a:endParaRPr lang="pl-PL" sz="1900" dirty="0"/>
          </a:p>
          <a:p>
            <a:r>
              <a:rPr lang="pl-PL" sz="1900" dirty="0"/>
              <a:t>Deser ten podaje się bardzo silnie schłodzony, zwykle do kawy espresso. Tradycyjnie tiramisu spożywa się we Włoszech na drugie śniadanie – zwłaszcza w upalne dni</a:t>
            </a:r>
            <a:r>
              <a:rPr lang="pl-PL" dirty="0"/>
              <a:t>.</a:t>
            </a:r>
          </a:p>
        </p:txBody>
      </p:sp>
      <p:sp>
        <p:nvSpPr>
          <p:cNvPr id="3" name="Symbol zastępczy zawartości 2"/>
          <p:cNvSpPr>
            <a:spLocks noGrp="1"/>
          </p:cNvSpPr>
          <p:nvPr>
            <p:ph sz="quarter" idx="14"/>
          </p:nvPr>
        </p:nvSpPr>
        <p:spPr>
          <a:xfrm>
            <a:off x="4648200" y="2276872"/>
            <a:ext cx="3596208" cy="1584176"/>
          </a:xfrm>
        </p:spPr>
        <p:txBody>
          <a:bodyPr>
            <a:normAutofit fontScale="62500" lnSpcReduction="20000"/>
          </a:bodyPr>
          <a:lstStyle/>
          <a:p>
            <a:r>
              <a:rPr lang="pl-PL" dirty="0"/>
              <a:t>Istnieje wiele teorii na temat historii tego deseru. Do miana stolicy tiramisu pretendują: Wenecja, skąd pochodzi ser </a:t>
            </a:r>
            <a:r>
              <a:rPr lang="pl-PL" dirty="0" err="1"/>
              <a:t>mascarpone</a:t>
            </a:r>
            <a:r>
              <a:rPr lang="pl-PL" dirty="0"/>
              <a:t>, Treviso, Siena i Florencja. Każde z tych miast ma własny przepis na jego </a:t>
            </a:r>
            <a:r>
              <a:rPr lang="pl-PL" dirty="0" smtClean="0"/>
              <a:t>wykonanie. </a:t>
            </a:r>
            <a:r>
              <a:rPr lang="pl-PL" dirty="0"/>
              <a:t>Deser wymyślony został we Włoszech w latach 60. XX wieku.</a:t>
            </a:r>
          </a:p>
          <a:p>
            <a:endParaRPr lang="pl-PL" dirty="0"/>
          </a:p>
          <a:p>
            <a:endParaRPr lang="pl-PL" dirty="0"/>
          </a:p>
        </p:txBody>
      </p:sp>
      <p:sp>
        <p:nvSpPr>
          <p:cNvPr id="4" name="Tytuł 3"/>
          <p:cNvSpPr>
            <a:spLocks noGrp="1"/>
          </p:cNvSpPr>
          <p:nvPr>
            <p:ph type="title"/>
          </p:nvPr>
        </p:nvSpPr>
        <p:spPr>
          <a:xfrm>
            <a:off x="1403648" y="1124744"/>
            <a:ext cx="6400800" cy="685800"/>
          </a:xfrm>
        </p:spPr>
        <p:txBody>
          <a:bodyPr/>
          <a:lstStyle/>
          <a:p>
            <a:r>
              <a:rPr lang="pl-PL" dirty="0" smtClean="0"/>
              <a:t>Tiramisu</a:t>
            </a:r>
            <a:endParaRPr lang="pl-PL" dirty="0"/>
          </a:p>
        </p:txBody>
      </p:sp>
      <p:sp>
        <p:nvSpPr>
          <p:cNvPr id="5" name="Symbol zastępczy tekstu 4"/>
          <p:cNvSpPr>
            <a:spLocks noGrp="1"/>
          </p:cNvSpPr>
          <p:nvPr>
            <p:ph type="body" idx="1"/>
          </p:nvPr>
        </p:nvSpPr>
        <p:spPr>
          <a:xfrm>
            <a:off x="1403648" y="1700808"/>
            <a:ext cx="3125788" cy="451338"/>
          </a:xfrm>
        </p:spPr>
        <p:txBody>
          <a:bodyPr>
            <a:normAutofit fontScale="92500" lnSpcReduction="20000"/>
          </a:bodyPr>
          <a:lstStyle/>
          <a:p>
            <a:r>
              <a:rPr lang="pl-PL" dirty="0" smtClean="0"/>
              <a:t>Co warto wiedzieć o Tiramisu</a:t>
            </a:r>
            <a:endParaRPr lang="pl-PL" dirty="0"/>
          </a:p>
        </p:txBody>
      </p:sp>
      <p:sp>
        <p:nvSpPr>
          <p:cNvPr id="6" name="Symbol zastępczy tekstu 5"/>
          <p:cNvSpPr>
            <a:spLocks noGrp="1"/>
          </p:cNvSpPr>
          <p:nvPr>
            <p:ph type="body" sz="quarter" idx="3"/>
          </p:nvPr>
        </p:nvSpPr>
        <p:spPr>
          <a:xfrm>
            <a:off x="4572000" y="1700808"/>
            <a:ext cx="3127375" cy="448056"/>
          </a:xfrm>
        </p:spPr>
        <p:txBody>
          <a:bodyPr>
            <a:normAutofit fontScale="92500" lnSpcReduction="20000"/>
          </a:bodyPr>
          <a:lstStyle/>
          <a:p>
            <a:r>
              <a:rPr lang="pl-PL" dirty="0" smtClean="0"/>
              <a:t>Historia</a:t>
            </a:r>
            <a:endParaRPr lang="pl-PL" dirty="0"/>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5700" y="3572949"/>
            <a:ext cx="2927246"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0554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755576" y="2132856"/>
            <a:ext cx="7344816" cy="3528392"/>
          </a:xfrm>
        </p:spPr>
        <p:txBody>
          <a:bodyPr>
            <a:noAutofit/>
          </a:bodyPr>
          <a:lstStyle/>
          <a:p>
            <a:r>
              <a:rPr lang="pl-PL" sz="900" dirty="0"/>
              <a:t>SKŁADNIKI</a:t>
            </a:r>
          </a:p>
          <a:p>
            <a:r>
              <a:rPr lang="pl-PL" sz="900" dirty="0"/>
              <a:t> 2 PORCJE</a:t>
            </a:r>
          </a:p>
          <a:p>
            <a:r>
              <a:rPr lang="pl-PL" sz="900" dirty="0"/>
              <a:t>1 łyżka masła i 1 łyżka oliwy z oliwek (lub więcej do smaku)</a:t>
            </a:r>
          </a:p>
          <a:p>
            <a:r>
              <a:rPr lang="pl-PL" sz="900" dirty="0"/>
              <a:t>1/2 czerwonej papryki, posiekanej w drobną kosteczkę</a:t>
            </a:r>
          </a:p>
          <a:p>
            <a:r>
              <a:rPr lang="pl-PL" sz="900" dirty="0"/>
              <a:t>2 łyżeczki (lub do smaku) posiekanej pikantnej czerwonej papryczki </a:t>
            </a:r>
            <a:r>
              <a:rPr lang="pl-PL" sz="900" dirty="0" err="1"/>
              <a:t>chilli</a:t>
            </a:r>
            <a:endParaRPr lang="pl-PL" sz="900" dirty="0"/>
          </a:p>
          <a:p>
            <a:r>
              <a:rPr lang="pl-PL" sz="900" dirty="0"/>
              <a:t>2 ząbki czosnku, posiekane w kosteczkę</a:t>
            </a:r>
          </a:p>
          <a:p>
            <a:r>
              <a:rPr lang="pl-PL" sz="900" dirty="0"/>
              <a:t>3/4 szklanki przecieru pomidorowego</a:t>
            </a:r>
          </a:p>
          <a:p>
            <a:r>
              <a:rPr lang="pl-PL" sz="900" dirty="0"/>
              <a:t>70 ml białego wina</a:t>
            </a:r>
          </a:p>
          <a:p>
            <a:r>
              <a:rPr lang="pl-PL" sz="900" dirty="0"/>
              <a:t>sól i świeżo zmielony pieprz</a:t>
            </a:r>
          </a:p>
          <a:p>
            <a:r>
              <a:rPr lang="pl-PL" sz="900" dirty="0"/>
              <a:t>100 g czerwonego makaronu o smaku pomidorów</a:t>
            </a:r>
          </a:p>
          <a:p>
            <a:r>
              <a:rPr lang="pl-PL" sz="900" dirty="0"/>
              <a:t>6 małży Św. Jakuba</a:t>
            </a:r>
          </a:p>
          <a:p>
            <a:r>
              <a:rPr lang="pl-PL" sz="900" dirty="0"/>
              <a:t>3 łyżki posiekanej natki pietruszki + do dekoracji</a:t>
            </a:r>
          </a:p>
          <a:p>
            <a:r>
              <a:rPr lang="pl-PL" sz="900" dirty="0"/>
              <a:t>50 g sera ricotta</a:t>
            </a:r>
          </a:p>
          <a:p>
            <a:r>
              <a:rPr lang="pl-PL" sz="900" dirty="0"/>
              <a:t>DODAJ NOTATKĘ</a:t>
            </a:r>
          </a:p>
          <a:p>
            <a:r>
              <a:rPr lang="pl-PL" sz="900" dirty="0" smtClean="0"/>
              <a:t>PRZYGOTOWANIE</a:t>
            </a:r>
            <a:endParaRPr lang="pl-PL" sz="900" dirty="0"/>
          </a:p>
        </p:txBody>
      </p:sp>
      <p:sp>
        <p:nvSpPr>
          <p:cNvPr id="3" name="Symbol zastępczy zawartości 2"/>
          <p:cNvSpPr>
            <a:spLocks noGrp="1"/>
          </p:cNvSpPr>
          <p:nvPr>
            <p:ph sz="quarter" idx="14"/>
          </p:nvPr>
        </p:nvSpPr>
        <p:spPr>
          <a:xfrm>
            <a:off x="4788024" y="2204864"/>
            <a:ext cx="3124200" cy="2592288"/>
          </a:xfrm>
        </p:spPr>
        <p:txBody>
          <a:bodyPr>
            <a:normAutofit fontScale="47500" lnSpcReduction="20000"/>
          </a:bodyPr>
          <a:lstStyle/>
          <a:p>
            <a:r>
              <a:rPr lang="pl-PL" dirty="0"/>
              <a:t>Na patelni roztopić masło, dodać oliwę z oliwek. Dodać czerwoną paprykę, papryczkę </a:t>
            </a:r>
            <a:r>
              <a:rPr lang="pl-PL" dirty="0" err="1"/>
              <a:t>chilli</a:t>
            </a:r>
            <a:r>
              <a:rPr lang="pl-PL" dirty="0"/>
              <a:t> i czosnek, smażyć na małym ogniu przez około 1 minutę, nie rumieniąc. Dodać przecier pomidorowy i białe wino. Doprawić solą i pieprzem. Gotować przez około 10 minut, aż papryka będzie miękka. Makaron ugotować al </a:t>
            </a:r>
            <a:r>
              <a:rPr lang="pl-PL" dirty="0" err="1"/>
              <a:t>dente</a:t>
            </a:r>
            <a:r>
              <a:rPr lang="pl-PL" dirty="0"/>
              <a:t> w osolonej wodzie, odcedzić.</a:t>
            </a:r>
          </a:p>
          <a:p>
            <a:r>
              <a:rPr lang="pl-PL" dirty="0"/>
              <a:t>Na patelnię z sosem włożyć przegrzebki, doprawić je solą i pieprzem, smażyć przez około 2 - 3 minuty z każdej strony, aż będą miękkie w środku. Dodać makaron i wymieszać. Podgrzać i posypać natką pietruszki.</a:t>
            </a:r>
          </a:p>
          <a:p>
            <a:r>
              <a:rPr lang="pl-PL" dirty="0"/>
              <a:t>Gorący makaron wyłożyć do talerzy, dodać rozdrobniony ser ricotta i udekorować pozostałą natką pietruszki.</a:t>
            </a:r>
          </a:p>
          <a:p>
            <a:endParaRPr lang="pl-PL" dirty="0"/>
          </a:p>
        </p:txBody>
      </p:sp>
      <p:sp>
        <p:nvSpPr>
          <p:cNvPr id="4" name="Tytuł 3"/>
          <p:cNvSpPr>
            <a:spLocks noGrp="1"/>
          </p:cNvSpPr>
          <p:nvPr>
            <p:ph type="title"/>
          </p:nvPr>
        </p:nvSpPr>
        <p:spPr>
          <a:xfrm>
            <a:off x="1403648" y="980728"/>
            <a:ext cx="6400800" cy="685800"/>
          </a:xfrm>
        </p:spPr>
        <p:txBody>
          <a:bodyPr/>
          <a:lstStyle/>
          <a:p>
            <a:r>
              <a:rPr lang="pl-PL" dirty="0" smtClean="0"/>
              <a:t>przegrzebki</a:t>
            </a:r>
            <a:endParaRPr lang="pl-PL" dirty="0"/>
          </a:p>
        </p:txBody>
      </p:sp>
      <p:sp>
        <p:nvSpPr>
          <p:cNvPr id="5" name="Symbol zastępczy tekstu 4"/>
          <p:cNvSpPr>
            <a:spLocks noGrp="1"/>
          </p:cNvSpPr>
          <p:nvPr>
            <p:ph type="body" idx="1"/>
          </p:nvPr>
        </p:nvSpPr>
        <p:spPr>
          <a:xfrm>
            <a:off x="2915816" y="1628800"/>
            <a:ext cx="3125788" cy="451338"/>
          </a:xfrm>
        </p:spPr>
        <p:txBody>
          <a:bodyPr>
            <a:noAutofit/>
          </a:bodyPr>
          <a:lstStyle/>
          <a:p>
            <a:r>
              <a:rPr lang="pl-PL" sz="2400" dirty="0" smtClean="0"/>
              <a:t>Przepis</a:t>
            </a:r>
            <a:endParaRPr lang="pl-PL" sz="2400" dirty="0"/>
          </a:p>
        </p:txBody>
      </p:sp>
      <p:sp>
        <p:nvSpPr>
          <p:cNvPr id="6" name="Symbol zastępczy tekstu 5"/>
          <p:cNvSpPr>
            <a:spLocks noGrp="1"/>
          </p:cNvSpPr>
          <p:nvPr>
            <p:ph type="body" sz="quarter" idx="3"/>
          </p:nvPr>
        </p:nvSpPr>
        <p:spPr>
          <a:xfrm>
            <a:off x="5076056" y="1628800"/>
            <a:ext cx="3127375" cy="448056"/>
          </a:xfrm>
        </p:spPr>
        <p:txBody>
          <a:bodyPr>
            <a:normAutofit fontScale="92500" lnSpcReduction="20000"/>
          </a:bodyPr>
          <a:lstStyle/>
          <a:p>
            <a:endParaRPr lang="pl-PL" dirty="0"/>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4509120"/>
            <a:ext cx="2160240" cy="11186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8607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Kotlet de </a:t>
            </a:r>
            <a:r>
              <a:rPr lang="pl-PL" dirty="0" err="1" smtClean="0"/>
              <a:t>volaille</a:t>
            </a:r>
            <a:endParaRPr lang="pl-PL" dirty="0"/>
          </a:p>
        </p:txBody>
      </p:sp>
      <p:sp>
        <p:nvSpPr>
          <p:cNvPr id="3" name="Symbol zastępczy tekstu 2"/>
          <p:cNvSpPr>
            <a:spLocks noGrp="1"/>
          </p:cNvSpPr>
          <p:nvPr>
            <p:ph type="body" sz="half" idx="2"/>
          </p:nvPr>
        </p:nvSpPr>
        <p:spPr/>
        <p:txBody>
          <a:bodyPr>
            <a:normAutofit fontScale="92500" lnSpcReduction="10000"/>
          </a:bodyPr>
          <a:lstStyle/>
          <a:p>
            <a:r>
              <a:rPr lang="pl-PL" dirty="0"/>
              <a:t>kotlet panierowany w jajku i bułce tartej, smażony na głębokim oleju, sporządzony z roztłuczonej piersi kurczaka nadziewanej masłem i </a:t>
            </a:r>
            <a:r>
              <a:rPr lang="pl-PL" dirty="0" smtClean="0"/>
              <a:t>przyprawami. </a:t>
            </a:r>
            <a:r>
              <a:rPr lang="pl-PL" dirty="0"/>
              <a:t>Oryginalny de </a:t>
            </a:r>
            <a:r>
              <a:rPr lang="pl-PL" dirty="0" err="1"/>
              <a:t>volaille</a:t>
            </a:r>
            <a:r>
              <a:rPr lang="pl-PL" dirty="0"/>
              <a:t> powinien mieć w środku tylko koperek i </a:t>
            </a:r>
            <a:r>
              <a:rPr lang="pl-PL" dirty="0" smtClean="0"/>
              <a:t>masło, </a:t>
            </a:r>
            <a:r>
              <a:rPr lang="pl-PL" dirty="0"/>
              <a:t>lub masło ziołowe z dodatkiem </a:t>
            </a:r>
            <a:r>
              <a:rPr lang="pl-PL" dirty="0" smtClean="0"/>
              <a:t>czosnku. </a:t>
            </a:r>
            <a:r>
              <a:rPr lang="pl-PL" dirty="0"/>
              <a:t>Istnieją jednakże różne ich warianty. W niektórych mogą być przyprawy i zioła albo też ser.</a:t>
            </a:r>
          </a:p>
        </p:txBody>
      </p:sp>
      <p:pic>
        <p:nvPicPr>
          <p:cNvPr id="5" name="Symbol zastępczy zawartości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15616" y="1772816"/>
            <a:ext cx="3456384" cy="31683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50143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971600" y="2348880"/>
            <a:ext cx="3524200" cy="3213720"/>
          </a:xfrm>
        </p:spPr>
        <p:txBody>
          <a:bodyPr/>
          <a:lstStyle/>
          <a:p>
            <a:r>
              <a:rPr lang="pl-PL" dirty="0"/>
              <a:t>Barszcz – zupa popularna w krajach Europy Centralnej i Wschodniej. Jej podstawą może być zakwas żytni, kapusta kiszona, buraki ćwikłowe albo szczaw.</a:t>
            </a:r>
          </a:p>
        </p:txBody>
      </p:sp>
      <p:pic>
        <p:nvPicPr>
          <p:cNvPr id="7" name="Symbol zastępczy zawartości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572000" y="2420888"/>
            <a:ext cx="3380184" cy="288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ytuł 3"/>
          <p:cNvSpPr>
            <a:spLocks noGrp="1"/>
          </p:cNvSpPr>
          <p:nvPr>
            <p:ph type="title"/>
          </p:nvPr>
        </p:nvSpPr>
        <p:spPr>
          <a:xfrm>
            <a:off x="1403648" y="1124744"/>
            <a:ext cx="6400800" cy="685800"/>
          </a:xfrm>
        </p:spPr>
        <p:txBody>
          <a:bodyPr/>
          <a:lstStyle/>
          <a:p>
            <a:r>
              <a:rPr lang="pl-PL" dirty="0" smtClean="0"/>
              <a:t>Barszcz</a:t>
            </a:r>
            <a:endParaRPr lang="pl-PL" dirty="0"/>
          </a:p>
        </p:txBody>
      </p:sp>
      <p:sp>
        <p:nvSpPr>
          <p:cNvPr id="5" name="Symbol zastępczy tekstu 4"/>
          <p:cNvSpPr>
            <a:spLocks noGrp="1"/>
          </p:cNvSpPr>
          <p:nvPr>
            <p:ph type="body" idx="1"/>
          </p:nvPr>
        </p:nvSpPr>
        <p:spPr>
          <a:xfrm>
            <a:off x="1403648" y="1700808"/>
            <a:ext cx="3125788" cy="451338"/>
          </a:xfrm>
        </p:spPr>
        <p:txBody>
          <a:bodyPr>
            <a:normAutofit fontScale="92500" lnSpcReduction="20000"/>
          </a:bodyPr>
          <a:lstStyle/>
          <a:p>
            <a:r>
              <a:rPr lang="pl-PL" dirty="0" smtClean="0"/>
              <a:t>Informacje</a:t>
            </a:r>
            <a:endParaRPr lang="pl-PL" dirty="0"/>
          </a:p>
        </p:txBody>
      </p:sp>
      <p:sp>
        <p:nvSpPr>
          <p:cNvPr id="6" name="Symbol zastępczy tekstu 5"/>
          <p:cNvSpPr>
            <a:spLocks noGrp="1"/>
          </p:cNvSpPr>
          <p:nvPr>
            <p:ph type="body" sz="quarter" idx="3"/>
          </p:nvPr>
        </p:nvSpPr>
        <p:spPr>
          <a:xfrm>
            <a:off x="4644008" y="1700808"/>
            <a:ext cx="3127375" cy="448056"/>
          </a:xfrm>
        </p:spPr>
        <p:txBody>
          <a:bodyPr>
            <a:normAutofit fontScale="92500" lnSpcReduction="20000"/>
          </a:bodyPr>
          <a:lstStyle/>
          <a:p>
            <a:r>
              <a:rPr lang="pl-PL" dirty="0" smtClean="0"/>
              <a:t>Zdjęcie</a:t>
            </a:r>
            <a:endParaRPr lang="pl-PL" dirty="0"/>
          </a:p>
        </p:txBody>
      </p:sp>
    </p:spTree>
    <p:extLst>
      <p:ext uri="{BB962C8B-B14F-4D97-AF65-F5344CB8AC3E}">
        <p14:creationId xmlns:p14="http://schemas.microsoft.com/office/powerpoint/2010/main" val="2153388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p:txBody>
          <a:bodyPr/>
          <a:lstStyle/>
          <a:p>
            <a:r>
              <a:rPr lang="pl-PL" dirty="0"/>
              <a:t>Wiener </a:t>
            </a:r>
            <a:r>
              <a:rPr lang="pl-PL" dirty="0" err="1"/>
              <a:t>Schnitzel</a:t>
            </a:r>
            <a:r>
              <a:rPr lang="pl-PL" dirty="0"/>
              <a:t> (sznycel wiedeński) – austriacka potrawa, kawałek cielęciny panierowanej w bułce tartej, usmażony na maśle i podany z plasterkiem cytryny.</a:t>
            </a:r>
          </a:p>
        </p:txBody>
      </p:sp>
      <p:pic>
        <p:nvPicPr>
          <p:cNvPr id="7" name="Symbol zastępczy zawartości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8200" y="3018484"/>
            <a:ext cx="3124200" cy="23450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ytuł 3"/>
          <p:cNvSpPr>
            <a:spLocks noGrp="1"/>
          </p:cNvSpPr>
          <p:nvPr>
            <p:ph type="title"/>
          </p:nvPr>
        </p:nvSpPr>
        <p:spPr/>
        <p:txBody>
          <a:bodyPr>
            <a:normAutofit/>
          </a:bodyPr>
          <a:lstStyle/>
          <a:p>
            <a:r>
              <a:rPr lang="pl-PL" dirty="0" smtClean="0"/>
              <a:t>Sznycel Wiedeński</a:t>
            </a:r>
            <a:endParaRPr lang="pl-PL" dirty="0"/>
          </a:p>
        </p:txBody>
      </p:sp>
      <p:sp>
        <p:nvSpPr>
          <p:cNvPr id="5" name="Symbol zastępczy tekstu 4"/>
          <p:cNvSpPr>
            <a:spLocks noGrp="1"/>
          </p:cNvSpPr>
          <p:nvPr>
            <p:ph type="body" idx="1"/>
          </p:nvPr>
        </p:nvSpPr>
        <p:spPr/>
        <p:txBody>
          <a:bodyPr>
            <a:normAutofit fontScale="92500" lnSpcReduction="20000"/>
          </a:bodyPr>
          <a:lstStyle/>
          <a:p>
            <a:r>
              <a:rPr lang="pl-PL" dirty="0" smtClean="0"/>
              <a:t>Informacje</a:t>
            </a:r>
            <a:endParaRPr lang="pl-PL" dirty="0"/>
          </a:p>
        </p:txBody>
      </p:sp>
      <p:sp>
        <p:nvSpPr>
          <p:cNvPr id="6" name="Symbol zastępczy tekstu 5"/>
          <p:cNvSpPr>
            <a:spLocks noGrp="1"/>
          </p:cNvSpPr>
          <p:nvPr>
            <p:ph type="body" sz="quarter" idx="3"/>
          </p:nvPr>
        </p:nvSpPr>
        <p:spPr/>
        <p:txBody>
          <a:bodyPr>
            <a:normAutofit fontScale="92500" lnSpcReduction="20000"/>
          </a:bodyPr>
          <a:lstStyle/>
          <a:p>
            <a:r>
              <a:rPr lang="pl-PL" dirty="0" smtClean="0"/>
              <a:t>Zdjęcie</a:t>
            </a:r>
            <a:endParaRPr lang="pl-PL" dirty="0"/>
          </a:p>
        </p:txBody>
      </p:sp>
    </p:spTree>
    <p:extLst>
      <p:ext uri="{BB962C8B-B14F-4D97-AF65-F5344CB8AC3E}">
        <p14:creationId xmlns:p14="http://schemas.microsoft.com/office/powerpoint/2010/main" val="1167040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331640" y="1844824"/>
            <a:ext cx="6400800" cy="805800"/>
          </a:xfrm>
        </p:spPr>
        <p:txBody>
          <a:bodyPr>
            <a:normAutofit/>
          </a:bodyPr>
          <a:lstStyle/>
          <a:p>
            <a:r>
              <a:rPr lang="pl-PL" sz="4400" dirty="0" err="1" smtClean="0"/>
              <a:t>Konice</a:t>
            </a:r>
            <a:endParaRPr lang="pl-PL" sz="4400" dirty="0"/>
          </a:p>
        </p:txBody>
      </p:sp>
      <p:sp>
        <p:nvSpPr>
          <p:cNvPr id="3" name="Podtytuł 2"/>
          <p:cNvSpPr>
            <a:spLocks noGrp="1"/>
          </p:cNvSpPr>
          <p:nvPr>
            <p:ph type="subTitle" idx="1"/>
          </p:nvPr>
        </p:nvSpPr>
        <p:spPr/>
        <p:txBody>
          <a:bodyPr/>
          <a:lstStyle/>
          <a:p>
            <a:r>
              <a:rPr lang="pl-PL" dirty="0" smtClean="0"/>
              <a:t>Prace Wykonał Rafał </a:t>
            </a:r>
            <a:r>
              <a:rPr lang="pl-PL" dirty="0" err="1" smtClean="0"/>
              <a:t>Pujer</a:t>
            </a:r>
            <a:endParaRPr lang="pl-PL" dirty="0"/>
          </a:p>
        </p:txBody>
      </p:sp>
    </p:spTree>
    <p:extLst>
      <p:ext uri="{BB962C8B-B14F-4D97-AF65-F5344CB8AC3E}">
        <p14:creationId xmlns:p14="http://schemas.microsoft.com/office/powerpoint/2010/main" val="329578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Sushi</a:t>
            </a:r>
            <a:endParaRPr lang="pl-PL" dirty="0"/>
          </a:p>
        </p:txBody>
      </p:sp>
      <p:sp>
        <p:nvSpPr>
          <p:cNvPr id="3" name="Symbol zastępczy tekstu 2"/>
          <p:cNvSpPr>
            <a:spLocks noGrp="1"/>
          </p:cNvSpPr>
          <p:nvPr>
            <p:ph type="body" sz="half" idx="2"/>
          </p:nvPr>
        </p:nvSpPr>
        <p:spPr/>
        <p:txBody>
          <a:bodyPr>
            <a:normAutofit fontScale="85000" lnSpcReduction="10000"/>
          </a:bodyPr>
          <a:lstStyle/>
          <a:p>
            <a:r>
              <a:rPr lang="pl-PL" dirty="0"/>
              <a:t> potrawa japońska złożona z gotowanego ryżu zaprawionego octem </a:t>
            </a:r>
            <a:r>
              <a:rPr lang="pl-PL" dirty="0" smtClean="0"/>
              <a:t>ryżowym </a:t>
            </a:r>
            <a:r>
              <a:rPr lang="pl-PL" dirty="0"/>
              <a:t>oraz najróżniejszych dodatków w postaci, przeważnie surowych: owoców morza, wodorostów </a:t>
            </a:r>
            <a:r>
              <a:rPr lang="pl-PL" dirty="0" err="1"/>
              <a:t>nori</a:t>
            </a:r>
            <a:r>
              <a:rPr lang="pl-PL" dirty="0"/>
              <a:t>, kawałków ryb, warzyw, grzybów, a także omletu </a:t>
            </a:r>
            <a:r>
              <a:rPr lang="pl-PL" dirty="0" smtClean="0"/>
              <a:t>japońskiego, </a:t>
            </a:r>
            <a:r>
              <a:rPr lang="pl-PL" dirty="0" err="1"/>
              <a:t>tofu</a:t>
            </a:r>
            <a:r>
              <a:rPr lang="pl-PL" dirty="0"/>
              <a:t>, ziarna sezamowego. Ze względu na bardzo krótki termin przydatności do spożycia, w restauracjach japońskich jest przygotowywana po dokonaniu zamówienia.</a:t>
            </a:r>
          </a:p>
        </p:txBody>
      </p:sp>
      <p:pic>
        <p:nvPicPr>
          <p:cNvPr id="6" name="Symbol zastępczy zawartości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03648" y="1484784"/>
            <a:ext cx="2952328" cy="36565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00796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sz="quarter" idx="13"/>
            <p:extLst>
              <p:ext uri="{D42A27DB-BD31-4B8C-83A1-F6EECF244321}">
                <p14:modId xmlns:p14="http://schemas.microsoft.com/office/powerpoint/2010/main" val="3905964439"/>
              </p:ext>
            </p:extLst>
          </p:nvPr>
        </p:nvGraphicFramePr>
        <p:xfrm>
          <a:off x="1371600" y="2636912"/>
          <a:ext cx="3200400" cy="2925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Symbol zastępczy zawartości 7"/>
          <p:cNvPicPr>
            <a:picLocks noGrp="1" noChangeAspect="1"/>
          </p:cNvPicPr>
          <p:nvPr>
            <p:ph sz="quarter" idx="14"/>
          </p:nvPr>
        </p:nvPicPr>
        <p:blipFill>
          <a:blip r:embed="rId7">
            <a:extLst>
              <a:ext uri="{28A0092B-C50C-407E-A947-70E740481C1C}">
                <a14:useLocalDpi xmlns:a14="http://schemas.microsoft.com/office/drawing/2010/main" val="0"/>
              </a:ext>
            </a:extLst>
          </a:blip>
          <a:stretch>
            <a:fillRect/>
          </a:stretch>
        </p:blipFill>
        <p:spPr>
          <a:xfrm>
            <a:off x="4788024" y="3068960"/>
            <a:ext cx="2882032" cy="22322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ytuł 3"/>
          <p:cNvSpPr>
            <a:spLocks noGrp="1"/>
          </p:cNvSpPr>
          <p:nvPr>
            <p:ph type="title"/>
          </p:nvPr>
        </p:nvSpPr>
        <p:spPr/>
        <p:txBody>
          <a:bodyPr/>
          <a:lstStyle/>
          <a:p>
            <a:r>
              <a:rPr lang="pl-PL" dirty="0" smtClean="0"/>
              <a:t>Pizza</a:t>
            </a:r>
            <a:endParaRPr lang="pl-PL" dirty="0"/>
          </a:p>
        </p:txBody>
      </p:sp>
      <p:sp>
        <p:nvSpPr>
          <p:cNvPr id="5" name="Symbol zastępczy tekstu 4"/>
          <p:cNvSpPr>
            <a:spLocks noGrp="1"/>
          </p:cNvSpPr>
          <p:nvPr>
            <p:ph type="body" idx="1"/>
          </p:nvPr>
        </p:nvSpPr>
        <p:spPr>
          <a:xfrm>
            <a:off x="1475656" y="2348880"/>
            <a:ext cx="3125788" cy="451338"/>
          </a:xfrm>
        </p:spPr>
        <p:txBody>
          <a:bodyPr>
            <a:normAutofit fontScale="92500" lnSpcReduction="20000"/>
          </a:bodyPr>
          <a:lstStyle/>
          <a:p>
            <a:r>
              <a:rPr lang="pl-PL" dirty="0"/>
              <a:t>H</a:t>
            </a:r>
            <a:r>
              <a:rPr lang="pl-PL" dirty="0" smtClean="0"/>
              <a:t>istoria</a:t>
            </a:r>
            <a:endParaRPr lang="pl-PL" dirty="0"/>
          </a:p>
        </p:txBody>
      </p:sp>
      <p:sp>
        <p:nvSpPr>
          <p:cNvPr id="6" name="Symbol zastępczy tekstu 5"/>
          <p:cNvSpPr>
            <a:spLocks noGrp="1"/>
          </p:cNvSpPr>
          <p:nvPr>
            <p:ph type="body" sz="quarter" idx="3"/>
          </p:nvPr>
        </p:nvSpPr>
        <p:spPr/>
        <p:txBody>
          <a:bodyPr>
            <a:normAutofit fontScale="92500" lnSpcReduction="20000"/>
          </a:bodyPr>
          <a:lstStyle/>
          <a:p>
            <a:r>
              <a:rPr lang="pl-PL" dirty="0" smtClean="0"/>
              <a:t>Margarita </a:t>
            </a:r>
            <a:endParaRPr lang="pl-PL" dirty="0"/>
          </a:p>
        </p:txBody>
      </p:sp>
    </p:spTree>
    <p:extLst>
      <p:ext uri="{BB962C8B-B14F-4D97-AF65-F5344CB8AC3E}">
        <p14:creationId xmlns:p14="http://schemas.microsoft.com/office/powerpoint/2010/main" val="327972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p:txBody>
          <a:bodyPr>
            <a:normAutofit/>
          </a:bodyPr>
          <a:lstStyle/>
          <a:p>
            <a:r>
              <a:rPr lang="pl-PL" sz="1100" dirty="0"/>
              <a:t>Hamburgera wymyślił w 1904 roku garncarz Fletcher Davis. Podejmował się on gotowania podczas wystaw garncarskich, a także prowadził bar w Teksasie. Zaproponował on swoim gościom mielony kotlet na grzance z sałatą, </a:t>
            </a:r>
            <a:r>
              <a:rPr lang="pl-PL" sz="1100" dirty="0" smtClean="0"/>
              <a:t>musztardą </a:t>
            </a:r>
            <a:r>
              <a:rPr lang="pl-PL" sz="1100" dirty="0"/>
              <a:t>i </a:t>
            </a:r>
            <a:r>
              <a:rPr lang="pl-PL" sz="1100" dirty="0" smtClean="0"/>
              <a:t>majonezem </a:t>
            </a:r>
          </a:p>
          <a:p>
            <a:r>
              <a:rPr lang="pl-PL" sz="1100" dirty="0"/>
              <a:t>Hamburger jako potrawa i jako słowo wywodzi się od befsztyka z siekanej wołowiny nazywanego hamburger </a:t>
            </a:r>
            <a:r>
              <a:rPr lang="pl-PL" sz="1100" dirty="0" err="1"/>
              <a:t>steak</a:t>
            </a:r>
            <a:r>
              <a:rPr lang="pl-PL" sz="1100" dirty="0"/>
              <a:t>, wprowadzonego do kuchni amerykańskiej przez imigrantów z Niemiec z Hamburga</a:t>
            </a:r>
          </a:p>
        </p:txBody>
      </p:sp>
      <p:sp>
        <p:nvSpPr>
          <p:cNvPr id="3" name="Symbol zastępczy zawartości 2"/>
          <p:cNvSpPr>
            <a:spLocks noGrp="1"/>
          </p:cNvSpPr>
          <p:nvPr>
            <p:ph sz="quarter" idx="14"/>
          </p:nvPr>
        </p:nvSpPr>
        <p:spPr>
          <a:xfrm>
            <a:off x="4644008" y="2420888"/>
            <a:ext cx="3668216" cy="2232248"/>
          </a:xfrm>
        </p:spPr>
        <p:txBody>
          <a:bodyPr>
            <a:normAutofit fontScale="62500" lnSpcReduction="20000"/>
          </a:bodyPr>
          <a:lstStyle/>
          <a:p>
            <a:r>
              <a:rPr lang="pl-PL" sz="1600" b="1" dirty="0"/>
              <a:t> C</a:t>
            </a:r>
            <a:r>
              <a:rPr lang="pl-PL" sz="1600" b="1" dirty="0" smtClean="0"/>
              <a:t>heeseburger </a:t>
            </a:r>
          </a:p>
          <a:p>
            <a:r>
              <a:rPr lang="pl-PL" sz="1600" b="1" dirty="0" err="1" smtClean="0"/>
              <a:t>Chickenburger</a:t>
            </a:r>
            <a:endParaRPr lang="pl-PL" sz="1600" b="1" dirty="0" smtClean="0"/>
          </a:p>
          <a:p>
            <a:r>
              <a:rPr lang="pl-PL" sz="1600" b="1" dirty="0" err="1" smtClean="0"/>
              <a:t>Fishburger</a:t>
            </a:r>
            <a:r>
              <a:rPr lang="pl-PL" sz="1600" dirty="0" smtClean="0"/>
              <a:t> </a:t>
            </a:r>
          </a:p>
          <a:p>
            <a:r>
              <a:rPr lang="pl-PL" sz="1700" dirty="0"/>
              <a:t>Hamburger-Gotowy kotlet bywa zwykle umieszczany między dwoma kawałkami lekko przypieczonej, poprzecznie przeciętej bułki (co pozwala go jeść trzymając w dłoni, bez pomocy sztućców), oraz ugarnirowany dodatkami takimi jak sałata, pomidor, ketchup, majonez, ogórek konserwowy</a:t>
            </a:r>
            <a:r>
              <a:rPr lang="pl-PL" sz="1700" dirty="0" smtClean="0"/>
              <a:t>.</a:t>
            </a:r>
            <a:endParaRPr lang="pl-PL" sz="1700" dirty="0"/>
          </a:p>
        </p:txBody>
      </p:sp>
      <p:sp>
        <p:nvSpPr>
          <p:cNvPr id="4" name="Tytuł 3"/>
          <p:cNvSpPr>
            <a:spLocks noGrp="1"/>
          </p:cNvSpPr>
          <p:nvPr>
            <p:ph type="title"/>
          </p:nvPr>
        </p:nvSpPr>
        <p:spPr>
          <a:xfrm>
            <a:off x="1331640" y="1052736"/>
            <a:ext cx="6400800" cy="685800"/>
          </a:xfrm>
        </p:spPr>
        <p:txBody>
          <a:bodyPr/>
          <a:lstStyle/>
          <a:p>
            <a:r>
              <a:rPr lang="pl-PL" dirty="0" smtClean="0"/>
              <a:t>Hamburger</a:t>
            </a:r>
            <a:endParaRPr lang="pl-PL" dirty="0"/>
          </a:p>
        </p:txBody>
      </p:sp>
      <p:sp>
        <p:nvSpPr>
          <p:cNvPr id="5" name="Symbol zastępczy tekstu 4"/>
          <p:cNvSpPr>
            <a:spLocks noGrp="1"/>
          </p:cNvSpPr>
          <p:nvPr>
            <p:ph type="body" idx="1"/>
          </p:nvPr>
        </p:nvSpPr>
        <p:spPr/>
        <p:txBody>
          <a:bodyPr>
            <a:normAutofit fontScale="92500" lnSpcReduction="20000"/>
          </a:bodyPr>
          <a:lstStyle/>
          <a:p>
            <a:r>
              <a:rPr lang="pl-PL" dirty="0" smtClean="0"/>
              <a:t>Historia</a:t>
            </a:r>
            <a:endParaRPr lang="pl-PL" dirty="0"/>
          </a:p>
        </p:txBody>
      </p:sp>
      <p:sp>
        <p:nvSpPr>
          <p:cNvPr id="6" name="Symbol zastępczy tekstu 5"/>
          <p:cNvSpPr>
            <a:spLocks noGrp="1"/>
          </p:cNvSpPr>
          <p:nvPr>
            <p:ph type="body" sz="quarter" idx="3"/>
          </p:nvPr>
        </p:nvSpPr>
        <p:spPr>
          <a:xfrm>
            <a:off x="4644008" y="1700808"/>
            <a:ext cx="3128392" cy="746360"/>
          </a:xfrm>
        </p:spPr>
        <p:txBody>
          <a:bodyPr>
            <a:noAutofit/>
          </a:bodyPr>
          <a:lstStyle/>
          <a:p>
            <a:r>
              <a:rPr lang="pl-PL" sz="1500" dirty="0" smtClean="0"/>
              <a:t>Nazwy najpopularniejszych burgerów i przepis</a:t>
            </a:r>
            <a:endParaRPr lang="pl-PL" sz="1500" dirty="0"/>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4293096"/>
            <a:ext cx="1584176" cy="12961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92194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Ślimaki po burgundzku</a:t>
            </a:r>
            <a:endParaRPr lang="pl-PL" dirty="0"/>
          </a:p>
        </p:txBody>
      </p:sp>
      <p:sp>
        <p:nvSpPr>
          <p:cNvPr id="3" name="Symbol zastępczy tekstu 2"/>
          <p:cNvSpPr>
            <a:spLocks noGrp="1"/>
          </p:cNvSpPr>
          <p:nvPr>
            <p:ph type="body" sz="half" idx="2"/>
          </p:nvPr>
        </p:nvSpPr>
        <p:spPr/>
        <p:txBody>
          <a:bodyPr>
            <a:normAutofit fontScale="92500" lnSpcReduction="10000"/>
          </a:bodyPr>
          <a:lstStyle/>
          <a:p>
            <a:r>
              <a:rPr lang="pl-PL" dirty="0"/>
              <a:t>Ślimaki są podawane jako przystawka, głównie w kuchni francuskiej. W wielu krajach termin </a:t>
            </a:r>
            <a:r>
              <a:rPr lang="pl-PL" dirty="0" err="1"/>
              <a:t>escargot</a:t>
            </a:r>
            <a:r>
              <a:rPr lang="pl-PL" dirty="0"/>
              <a:t>, oznaczający w języku francuskim ślimaka, rezerwuje się dla ślimaków przyrządzanych według oryginalnych francuskich przepisów, zwłaszcza dla ślimaków po burgundzku </a:t>
            </a:r>
            <a:r>
              <a:rPr lang="pl-PL" dirty="0" err="1"/>
              <a:t>escargots</a:t>
            </a:r>
            <a:r>
              <a:rPr lang="pl-PL" dirty="0"/>
              <a:t> à la </a:t>
            </a:r>
            <a:r>
              <a:rPr lang="pl-PL" dirty="0" err="1" smtClean="0"/>
              <a:t>Bourguignonne</a:t>
            </a:r>
            <a:r>
              <a:rPr lang="pl-PL" dirty="0" smtClean="0"/>
              <a:t>, w </a:t>
            </a:r>
            <a:r>
              <a:rPr lang="pl-PL" dirty="0"/>
              <a:t>muszli z dodatkiem masła i pietruszki lub czosnku.</a:t>
            </a:r>
          </a:p>
        </p:txBody>
      </p:sp>
      <p:sp>
        <p:nvSpPr>
          <p:cNvPr id="4" name="Symbol zastępczy zawartości 3"/>
          <p:cNvSpPr>
            <a:spLocks noGrp="1"/>
          </p:cNvSpPr>
          <p:nvPr>
            <p:ph sz="quarter" idx="13"/>
          </p:nvPr>
        </p:nvSpPr>
        <p:spPr>
          <a:xfrm>
            <a:off x="1259632" y="1676400"/>
            <a:ext cx="3388568" cy="3984848"/>
          </a:xfrm>
        </p:spPr>
        <p:txBody>
          <a:bodyPr>
            <a:normAutofit fontScale="85000" lnSpcReduction="10000"/>
          </a:bodyPr>
          <a:lstStyle/>
          <a:p>
            <a:r>
              <a:rPr lang="pl-PL" b="1" i="1" dirty="0" smtClean="0"/>
              <a:t>Ślimaki w Europie</a:t>
            </a:r>
            <a:r>
              <a:rPr lang="pl-PL" dirty="0" smtClean="0"/>
              <a:t>:</a:t>
            </a:r>
          </a:p>
          <a:p>
            <a:r>
              <a:rPr lang="pl-PL" sz="1400" dirty="0"/>
              <a:t>W Europie ślimaki jadalne są aktualnie popularne we Francji, gdzie uchodzą za przysmak oraz w Belgii, Holandii, Portugalii i Hiszpanii. Ślimaki są znane również m.in. w kuchni japońskiej oraz kuchni chińskiej, a także na kontynencie afrykańskim w Nigerii i Południowej </a:t>
            </a:r>
            <a:r>
              <a:rPr lang="pl-PL" sz="1400" dirty="0" smtClean="0"/>
              <a:t>Afryce.</a:t>
            </a:r>
          </a:p>
          <a:p>
            <a:r>
              <a:rPr lang="pl-PL" sz="1400" dirty="0"/>
              <a:t>Ślimaki przeznaczone do konsumpcji pochodzą prawie wyłącznie z hodowli. Hoduje się zwłaszcza dwa gatunki – wciąż zbieranego w Polsce – ślimaka winniczka </a:t>
            </a:r>
            <a:r>
              <a:rPr lang="pl-PL" sz="1400" dirty="0" err="1" smtClean="0"/>
              <a:t>Helix</a:t>
            </a:r>
            <a:r>
              <a:rPr lang="pl-PL" sz="1400" dirty="0" smtClean="0"/>
              <a:t> </a:t>
            </a:r>
            <a:r>
              <a:rPr lang="pl-PL" sz="1400" dirty="0" err="1" smtClean="0"/>
              <a:t>pomatia</a:t>
            </a:r>
            <a:r>
              <a:rPr lang="pl-PL" sz="1400" dirty="0" smtClean="0"/>
              <a:t> </a:t>
            </a:r>
            <a:r>
              <a:rPr lang="pl-PL" sz="1400" dirty="0"/>
              <a:t>oraz gatunek </a:t>
            </a:r>
            <a:r>
              <a:rPr lang="pl-PL" sz="1400" dirty="0" err="1"/>
              <a:t>Helix</a:t>
            </a:r>
            <a:r>
              <a:rPr lang="pl-PL" sz="1400" dirty="0"/>
              <a:t> </a:t>
            </a:r>
            <a:r>
              <a:rPr lang="pl-PL" sz="1400" dirty="0" err="1"/>
              <a:t>aspersa</a:t>
            </a:r>
            <a:r>
              <a:rPr lang="pl-PL" sz="1400" dirty="0"/>
              <a:t>. Mięso ślimaków hodowlanych jest delikatniejsze w smaku i bardziej kruche.</a:t>
            </a:r>
          </a:p>
        </p:txBody>
      </p:sp>
    </p:spTree>
    <p:extLst>
      <p:ext uri="{BB962C8B-B14F-4D97-AF65-F5344CB8AC3E}">
        <p14:creationId xmlns:p14="http://schemas.microsoft.com/office/powerpoint/2010/main" val="11765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32040" y="1628800"/>
            <a:ext cx="2819400" cy="599440"/>
          </a:xfrm>
        </p:spPr>
        <p:txBody>
          <a:bodyPr/>
          <a:lstStyle/>
          <a:p>
            <a:r>
              <a:rPr lang="pl-PL" dirty="0" smtClean="0"/>
              <a:t>Żabie udka po francusku </a:t>
            </a:r>
            <a:endParaRPr lang="pl-PL" dirty="0"/>
          </a:p>
        </p:txBody>
      </p:sp>
      <p:pic>
        <p:nvPicPr>
          <p:cNvPr id="5" name="Symbol zastępczy obraz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6531" b="16531"/>
          <a:stretch>
            <a:fillRect/>
          </a:stretch>
        </p:blipFill>
        <p:spPr/>
      </p:pic>
      <p:sp>
        <p:nvSpPr>
          <p:cNvPr id="4" name="Symbol zastępczy tekstu 3"/>
          <p:cNvSpPr>
            <a:spLocks noGrp="1"/>
          </p:cNvSpPr>
          <p:nvPr>
            <p:ph type="body" sz="half" idx="2"/>
          </p:nvPr>
        </p:nvSpPr>
        <p:spPr>
          <a:xfrm>
            <a:off x="4953000" y="2276856"/>
            <a:ext cx="3219400" cy="3384392"/>
          </a:xfrm>
        </p:spPr>
        <p:txBody>
          <a:bodyPr>
            <a:normAutofit fontScale="40000" lnSpcReduction="20000"/>
          </a:bodyPr>
          <a:lstStyle/>
          <a:p>
            <a:r>
              <a:rPr lang="pl-PL" sz="2300" dirty="0"/>
              <a:t>Zamrożone żabie udka zalewamy mlekiem i pozostawiamy do rozmrożenia. Po rozmrożeniu moczymy je w mleku jeszcze przez około 1-2 godziny. Po tym czasie żabie udka odsączamy z mleka, oprószamy je solą, pieprzem oraz mąką. Na patelni rozgrzewamy połowę masła i obsmażamy żabie udka z każdej strony przez około 2-3 minuty. Obsmażone żabie udka przekładamy do żaroodpornego naczynia. Pozostałe masło roztapiamy w rondelku. Dodajemy do niego ząbki czosnku przeciśnięte przez praskę oraz drobno pokrojoną natkę pietruszki - niewielką część natki pozostawiamy do posypania żabich udek przed podaniem. Czosnek z natką dusimy w maśle przez kilka minut, następnie dodajemy sok wyciśnięty z cytryny i całość dusimy jeszcze przez około 1-2 minuty. Tak przygotowanym sosem zalewamy żabie udka ułożone w naczyniu żaroodpornym i zapiekamy przez około 25-30 minut w piekarniku nagrzanym do temperatury 200 stopni C. Żabie udka posypujemy natką pietruszki i podajemy gorące,  ze świeżą bagietką</a:t>
            </a:r>
            <a:r>
              <a:rPr lang="pl-PL" sz="1900" dirty="0"/>
              <a:t>. </a:t>
            </a:r>
          </a:p>
          <a:p>
            <a:endParaRPr lang="pl-PL" dirty="0"/>
          </a:p>
        </p:txBody>
      </p:sp>
    </p:spTree>
    <p:extLst>
      <p:ext uri="{BB962C8B-B14F-4D97-AF65-F5344CB8AC3E}">
        <p14:creationId xmlns:p14="http://schemas.microsoft.com/office/powerpoint/2010/main" val="2383062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1259632" y="2132856"/>
            <a:ext cx="3124200" cy="2743200"/>
          </a:xfrm>
        </p:spPr>
        <p:txBody>
          <a:bodyPr>
            <a:normAutofit fontScale="25000" lnSpcReduction="20000"/>
          </a:bodyPr>
          <a:lstStyle/>
          <a:p>
            <a:r>
              <a:rPr lang="pl-PL" sz="3200" b="1" i="1" dirty="0"/>
              <a:t>Omlety były już znane w starożytnym Rzymie, ale dopiero Francuzi udoskonalili i urozmaicili ich smak. Do polskiej kuchni trafiły za sprawą Marysieńki Sobieskiej, która rozpowszechniła je w czasie swoich licznych podróży po kraju</a:t>
            </a:r>
            <a:r>
              <a:rPr lang="pl-PL" sz="3200" b="1" i="1" dirty="0" smtClean="0"/>
              <a:t>.</a:t>
            </a:r>
          </a:p>
          <a:p>
            <a:r>
              <a:rPr lang="pl-PL" sz="3200" b="1" i="1" dirty="0"/>
              <a:t>Istnieje wiele odmian omletów, wśród których wyróżnić można m.in.:</a:t>
            </a:r>
          </a:p>
          <a:p>
            <a:r>
              <a:rPr lang="pl-PL" sz="3200" b="1" i="1" dirty="0"/>
              <a:t>omlet naturalny (omlet francuski) – sporządzany z jaj, wody i soli, charakteryzujący się galaretowatym wierzchem[2]. Podawany na </a:t>
            </a:r>
            <a:r>
              <a:rPr lang="pl-PL" sz="3200" b="1" i="1" dirty="0" smtClean="0"/>
              <a:t>słono</a:t>
            </a:r>
            <a:endParaRPr lang="pl-PL" sz="3200" b="1" i="1" dirty="0"/>
          </a:p>
          <a:p>
            <a:r>
              <a:rPr lang="pl-PL" sz="3200" b="1" i="1" dirty="0"/>
              <a:t>omlet mieszany – odmiana omletu naturalnego[2];</a:t>
            </a:r>
          </a:p>
          <a:p>
            <a:r>
              <a:rPr lang="pl-PL" sz="3200" b="1" i="1" dirty="0"/>
              <a:t>omlet biszkoptowy (omlet rzymski) – podawany na słono lub na </a:t>
            </a:r>
            <a:r>
              <a:rPr lang="pl-PL" sz="3200" b="1" i="1" dirty="0" smtClean="0"/>
              <a:t>słodko</a:t>
            </a:r>
            <a:endParaRPr lang="pl-PL" sz="3200" b="1" i="1" dirty="0"/>
          </a:p>
          <a:p>
            <a:r>
              <a:rPr lang="pl-PL" sz="3200" b="1" i="1" dirty="0"/>
              <a:t>tortilla hiszpańska (tortilla </a:t>
            </a:r>
            <a:r>
              <a:rPr lang="pl-PL" sz="3200" b="1" i="1" dirty="0" err="1"/>
              <a:t>española</a:t>
            </a:r>
            <a:r>
              <a:rPr lang="pl-PL" sz="3200" b="1" i="1" dirty="0"/>
              <a:t>) – hiszpański omlet przyrządzany z jajek z dodatkiem usmażonych ziemniaków i innych składników;</a:t>
            </a:r>
          </a:p>
          <a:p>
            <a:r>
              <a:rPr lang="pl-PL" sz="3200" b="1" i="1" dirty="0"/>
              <a:t>frittata – włoski omlet z mieszanką warzywną jako nadzieniem i (ewentualnie) czosnkiem lub anchois, zapiekana na maśle[4];</a:t>
            </a:r>
          </a:p>
          <a:p>
            <a:r>
              <a:rPr lang="pl-PL" sz="3200" b="1" i="1" dirty="0" err="1"/>
              <a:t>tamagoyaki</a:t>
            </a:r>
            <a:r>
              <a:rPr lang="pl-PL" sz="3200" b="1" i="1" dirty="0"/>
              <a:t> (</a:t>
            </a:r>
            <a:r>
              <a:rPr lang="pl-PL" sz="3200" b="1" i="1" dirty="0" err="1"/>
              <a:t>tamagi</a:t>
            </a:r>
            <a:r>
              <a:rPr lang="pl-PL" sz="3200" b="1" i="1" dirty="0"/>
              <a:t>) – japoński wielowarstwowy placek złożony z cienkich, zawijanych omletów.</a:t>
            </a:r>
          </a:p>
          <a:p>
            <a:endParaRPr lang="pl-PL" sz="3200" b="1" i="1" dirty="0"/>
          </a:p>
          <a:p>
            <a:endParaRPr lang="pl-PL" sz="3200" b="1" dirty="0"/>
          </a:p>
        </p:txBody>
      </p:sp>
      <p:sp>
        <p:nvSpPr>
          <p:cNvPr id="4" name="Tytuł 3"/>
          <p:cNvSpPr>
            <a:spLocks noGrp="1"/>
          </p:cNvSpPr>
          <p:nvPr>
            <p:ph type="title"/>
          </p:nvPr>
        </p:nvSpPr>
        <p:spPr>
          <a:xfrm>
            <a:off x="1403648" y="1052736"/>
            <a:ext cx="6400800" cy="685800"/>
          </a:xfrm>
        </p:spPr>
        <p:txBody>
          <a:bodyPr/>
          <a:lstStyle/>
          <a:p>
            <a:r>
              <a:rPr lang="pl-PL" dirty="0" smtClean="0"/>
              <a:t>Omlet</a:t>
            </a:r>
            <a:endParaRPr lang="pl-PL" dirty="0"/>
          </a:p>
        </p:txBody>
      </p:sp>
      <p:sp>
        <p:nvSpPr>
          <p:cNvPr id="5" name="Symbol zastępczy tekstu 4"/>
          <p:cNvSpPr>
            <a:spLocks noGrp="1"/>
          </p:cNvSpPr>
          <p:nvPr>
            <p:ph type="body" idx="1"/>
          </p:nvPr>
        </p:nvSpPr>
        <p:spPr>
          <a:xfrm>
            <a:off x="1187624" y="1628800"/>
            <a:ext cx="3125788" cy="451338"/>
          </a:xfrm>
        </p:spPr>
        <p:txBody>
          <a:bodyPr>
            <a:normAutofit fontScale="92500" lnSpcReduction="20000"/>
          </a:bodyPr>
          <a:lstStyle/>
          <a:p>
            <a:r>
              <a:rPr lang="pl-PL" dirty="0" smtClean="0"/>
              <a:t>Historia i Rodzaje</a:t>
            </a:r>
            <a:endParaRPr lang="pl-PL" dirty="0"/>
          </a:p>
        </p:txBody>
      </p:sp>
      <p:sp>
        <p:nvSpPr>
          <p:cNvPr id="6" name="Symbol zastępczy tekstu 5"/>
          <p:cNvSpPr>
            <a:spLocks noGrp="1"/>
          </p:cNvSpPr>
          <p:nvPr>
            <p:ph type="body" sz="quarter" idx="3"/>
          </p:nvPr>
        </p:nvSpPr>
        <p:spPr>
          <a:xfrm>
            <a:off x="4664496" y="1700808"/>
            <a:ext cx="3127375" cy="448056"/>
          </a:xfrm>
        </p:spPr>
        <p:txBody>
          <a:bodyPr>
            <a:noAutofit/>
          </a:bodyPr>
          <a:lstStyle/>
          <a:p>
            <a:r>
              <a:rPr lang="pl-PL" sz="2800" dirty="0" smtClean="0"/>
              <a:t>Omlety</a:t>
            </a:r>
            <a:endParaRPr lang="pl-PL" sz="2800" dirty="0"/>
          </a:p>
        </p:txBody>
      </p:sp>
      <p:pic>
        <p:nvPicPr>
          <p:cNvPr id="1026" name="Picture 2" descr="C:\Users\User\AppData\Local\Microsoft\Windows\INetCache\IE\MNF1J9YT\1200px-Frittata02[1].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472136" y="2552576"/>
            <a:ext cx="1756048" cy="15644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7" name="Picture 3" descr="C:\Users\User\AppData\Local\Microsoft\Windows\INetCache\IE\HO21670F\220px-Omlet_na_slodk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552576"/>
            <a:ext cx="1920214" cy="15841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C:\Users\User\AppData\Local\Microsoft\Windows\INetCache\IE\PAU512ND\Tortilla_Española_(Spanish_Potato_Omelet)_(2736276304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123" y="4235749"/>
            <a:ext cx="1800200" cy="1596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1" name="Picture 7" descr="C:\Users\User\AppData\Local\Microsoft\Windows\INetCache\IE\MNF1J9YT\Tamagoyaki_by_naotakem_in_Tokyo[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4221088"/>
            <a:ext cx="1920214" cy="1596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651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p:txBody>
          <a:bodyPr>
            <a:normAutofit fontScale="62500" lnSpcReduction="20000"/>
          </a:bodyPr>
          <a:lstStyle/>
          <a:p>
            <a:r>
              <a:rPr lang="pl-PL" dirty="0"/>
              <a:t>Brownie – ciasto czekoladowe typowe dla kuchni amerykańskiej. Nazwa pochodzi od charakterystycznego, ciemnobrązowego koloru wypieku.</a:t>
            </a:r>
          </a:p>
          <a:p>
            <a:endParaRPr lang="pl-PL" dirty="0"/>
          </a:p>
          <a:p>
            <a:r>
              <a:rPr lang="pl-PL" dirty="0"/>
              <a:t>Ciasto przygotowuje się z gorzkiej czekolady, jajek, cukru, masła i niewielkiej ilości mąki. Częstym dodatkiem do brownie są orzechy.</a:t>
            </a:r>
          </a:p>
          <a:p>
            <a:endParaRPr lang="pl-PL" dirty="0"/>
          </a:p>
          <a:p>
            <a:r>
              <a:rPr lang="pl-PL" dirty="0"/>
              <a:t>Pierwsze opublikowane przepisy pochodzą z 1904.</a:t>
            </a:r>
          </a:p>
        </p:txBody>
      </p:sp>
      <p:sp>
        <p:nvSpPr>
          <p:cNvPr id="3" name="Symbol zastępczy zawartości 2"/>
          <p:cNvSpPr>
            <a:spLocks noGrp="1"/>
          </p:cNvSpPr>
          <p:nvPr>
            <p:ph sz="quarter" idx="14"/>
          </p:nvPr>
        </p:nvSpPr>
        <p:spPr/>
        <p:txBody>
          <a:bodyPr>
            <a:normAutofit fontScale="62500" lnSpcReduction="20000"/>
          </a:bodyPr>
          <a:lstStyle/>
          <a:p>
            <a:r>
              <a:rPr lang="pl-PL" dirty="0"/>
              <a:t>Amerykańska cukiernia </a:t>
            </a:r>
            <a:r>
              <a:rPr lang="pl-PL" dirty="0" err="1"/>
              <a:t>Something</a:t>
            </a:r>
            <a:r>
              <a:rPr lang="pl-PL" dirty="0"/>
              <a:t> </a:t>
            </a:r>
            <a:r>
              <a:rPr lang="pl-PL" dirty="0" err="1"/>
              <a:t>Sweet</a:t>
            </a:r>
            <a:r>
              <a:rPr lang="pl-PL" dirty="0"/>
              <a:t> </a:t>
            </a:r>
            <a:r>
              <a:rPr lang="pl-PL" dirty="0" smtClean="0"/>
              <a:t> </a:t>
            </a:r>
            <a:r>
              <a:rPr lang="pl-PL" dirty="0"/>
              <a:t>z miejscowości </a:t>
            </a:r>
            <a:r>
              <a:rPr lang="pl-PL" dirty="0" err="1"/>
              <a:t>Daphne</a:t>
            </a:r>
            <a:r>
              <a:rPr lang="pl-PL" dirty="0"/>
              <a:t> upiekła sztandarowy produkt ze swojej pracowni i pobiła rekord Guinnessa na największe ciastko brownie.</a:t>
            </a:r>
          </a:p>
          <a:p>
            <a:endParaRPr lang="pl-PL" dirty="0"/>
          </a:p>
          <a:p>
            <a:r>
              <a:rPr lang="pl-PL" dirty="0"/>
              <a:t>Największe brownie na świecie mierzyło 3,35 m wysokości i 1,8 m szerokości. Waga rekordowego wypieku wynosiła 106,23 kg, co z łatwością pozwoliło na pobicie poprzedniego wyniku w tej samej kategorii – 99,8 kg.</a:t>
            </a:r>
          </a:p>
        </p:txBody>
      </p:sp>
      <p:sp>
        <p:nvSpPr>
          <p:cNvPr id="4" name="Tytuł 3"/>
          <p:cNvSpPr>
            <a:spLocks noGrp="1"/>
          </p:cNvSpPr>
          <p:nvPr>
            <p:ph type="title"/>
          </p:nvPr>
        </p:nvSpPr>
        <p:spPr/>
        <p:txBody>
          <a:bodyPr/>
          <a:lstStyle/>
          <a:p>
            <a:r>
              <a:rPr lang="pl-PL" dirty="0" smtClean="0"/>
              <a:t>Brownie</a:t>
            </a:r>
            <a:endParaRPr lang="pl-PL" dirty="0"/>
          </a:p>
        </p:txBody>
      </p:sp>
      <p:sp>
        <p:nvSpPr>
          <p:cNvPr id="5" name="Symbol zastępczy tekstu 4"/>
          <p:cNvSpPr>
            <a:spLocks noGrp="1"/>
          </p:cNvSpPr>
          <p:nvPr>
            <p:ph type="body" idx="1"/>
          </p:nvPr>
        </p:nvSpPr>
        <p:spPr/>
        <p:txBody>
          <a:bodyPr>
            <a:normAutofit fontScale="92500" lnSpcReduction="20000"/>
          </a:bodyPr>
          <a:lstStyle/>
          <a:p>
            <a:r>
              <a:rPr lang="pl-PL" dirty="0" smtClean="0"/>
              <a:t>Historia</a:t>
            </a:r>
            <a:endParaRPr lang="pl-PL" dirty="0"/>
          </a:p>
        </p:txBody>
      </p:sp>
      <p:sp>
        <p:nvSpPr>
          <p:cNvPr id="6" name="Symbol zastępczy tekstu 5"/>
          <p:cNvSpPr>
            <a:spLocks noGrp="1"/>
          </p:cNvSpPr>
          <p:nvPr>
            <p:ph type="body" sz="quarter" idx="3"/>
          </p:nvPr>
        </p:nvSpPr>
        <p:spPr/>
        <p:txBody>
          <a:bodyPr>
            <a:normAutofit fontScale="92500" lnSpcReduction="20000"/>
          </a:bodyPr>
          <a:lstStyle/>
          <a:p>
            <a:r>
              <a:rPr lang="pl-PL" dirty="0" smtClean="0"/>
              <a:t>Największe Brownie na Świecie</a:t>
            </a:r>
            <a:endParaRPr lang="pl-PL" dirty="0"/>
          </a:p>
        </p:txBody>
      </p:sp>
    </p:spTree>
    <p:extLst>
      <p:ext uri="{BB962C8B-B14F-4D97-AF65-F5344CB8AC3E}">
        <p14:creationId xmlns:p14="http://schemas.microsoft.com/office/powerpoint/2010/main" val="40155596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skluzywny">
  <a:themeElements>
    <a:clrScheme name="Ekskluzywny">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zarny krawat">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kskluzywny">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253</TotalTime>
  <Words>2506</Words>
  <Application>Microsoft Office PowerPoint</Application>
  <PresentationFormat>Pokaz na ekranie (4:3)</PresentationFormat>
  <Paragraphs>159</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Ekskluzywny</vt:lpstr>
      <vt:lpstr>Klasyk W Kuchni międzynarodowej</vt:lpstr>
      <vt:lpstr>Kotlet de volaille</vt:lpstr>
      <vt:lpstr>Sushi</vt:lpstr>
      <vt:lpstr>Pizza</vt:lpstr>
      <vt:lpstr>Hamburger</vt:lpstr>
      <vt:lpstr>Ślimaki po burgundzku</vt:lpstr>
      <vt:lpstr>Żabie udka po francusku </vt:lpstr>
      <vt:lpstr>Omlet</vt:lpstr>
      <vt:lpstr>Brownie</vt:lpstr>
      <vt:lpstr>Tatar</vt:lpstr>
      <vt:lpstr>Spaghetti</vt:lpstr>
      <vt:lpstr>Leczo</vt:lpstr>
      <vt:lpstr>Sernik(Cheescake)</vt:lpstr>
      <vt:lpstr>Lasagne</vt:lpstr>
      <vt:lpstr>Risotto</vt:lpstr>
      <vt:lpstr>Kebab</vt:lpstr>
      <vt:lpstr>Pierogi</vt:lpstr>
      <vt:lpstr>Tiramisu</vt:lpstr>
      <vt:lpstr>przegrzebki</vt:lpstr>
      <vt:lpstr>Barszcz</vt:lpstr>
      <vt:lpstr>Sznycel Wiedeński</vt:lpstr>
      <vt:lpstr>Konice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Klasyk W Kuchni międzynarodowej</dc:title>
  <dc:creator>Użytkownik systemu Windows</dc:creator>
  <cp:lastModifiedBy>Użytkownik systemu Windows</cp:lastModifiedBy>
  <cp:revision>21</cp:revision>
  <dcterms:created xsi:type="dcterms:W3CDTF">2020-06-06T17:15:49Z</dcterms:created>
  <dcterms:modified xsi:type="dcterms:W3CDTF">2020-06-07T09:44:10Z</dcterms:modified>
</cp:coreProperties>
</file>