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_rels/presentation.xml.rels" ContentType="application/vnd.openxmlformats-package.relationships+xml"/>
  <Override PartName="/ppt/media/image22.jpeg" ContentType="image/jpeg"/>
  <Override PartName="/ppt/media/image21.jpeg" ContentType="image/jpeg"/>
  <Override PartName="/ppt/media/image20.jpeg" ContentType="image/jpeg"/>
  <Override PartName="/ppt/media/image8.png" ContentType="image/png"/>
  <Override PartName="/ppt/media/image6.jpeg" ContentType="image/jpeg"/>
  <Override PartName="/ppt/media/image5.jpeg" ContentType="image/jpeg"/>
  <Override PartName="/ppt/media/image4.jpeg" ContentType="image/jpeg"/>
  <Override PartName="/ppt/media/image3.jpeg" ContentType="image/jpeg"/>
  <Override PartName="/ppt/media/image1.jpeg" ContentType="image/jpeg"/>
  <Override PartName="/ppt/media/image2.jpeg" ContentType="image/jpeg"/>
  <Override PartName="/ppt/media/image7.jpeg" ContentType="image/jpeg"/>
  <Override PartName="/ppt/media/image9.jpeg" ContentType="image/jpeg"/>
  <Override PartName="/ppt/media/image19.jpeg" ContentType="image/jpeg"/>
  <Override PartName="/ppt/media/image18.jpeg" ContentType="image/jpeg"/>
  <Override PartName="/ppt/media/image17.jpeg" ContentType="image/jpeg"/>
  <Override PartName="/ppt/media/image15.jpeg" ContentType="image/jpeg"/>
  <Override PartName="/ppt/media/image16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_rels/slide1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51435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19248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7320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19248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07320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19248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7320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19248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07320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tIns="91440" bIns="91440" anchor="b"/>
          <a:p>
            <a:r>
              <a:rPr b="0" lang="pl-PL" sz="5200" spc="-1" strike="noStrike">
                <a:solidFill>
                  <a:srgbClr val="000000"/>
                </a:solidFill>
                <a:latin typeface="Arial"/>
              </a:rPr>
              <a:t>Kliknij, aby edytować format </a:t>
            </a:r>
            <a:r>
              <a:rPr b="0" lang="pl-PL" sz="5200" spc="-1" strike="noStrike">
                <a:solidFill>
                  <a:srgbClr val="000000"/>
                </a:solidFill>
                <a:latin typeface="Arial"/>
              </a:rPr>
              <a:t>tekstu tytułu</a:t>
            </a:r>
            <a:endParaRPr b="0" lang="pl-PL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292EF93E-3BFB-4488-881F-DC1376B1D762}" type="slidenum">
              <a:rPr b="0" lang="pl-PL" sz="1000" spc="-1" strike="noStrike">
                <a:solidFill>
                  <a:srgbClr val="595959"/>
                </a:solidFill>
                <a:latin typeface="Arial"/>
                <a:ea typeface="Arial"/>
              </a:rPr>
              <a:t>&lt;numer&gt;</a:t>
            </a:fld>
            <a:endParaRPr b="0" lang="pl-PL" sz="10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400" spc="-1" strike="noStrike">
                <a:solidFill>
                  <a:srgbClr val="000000"/>
                </a:solidFill>
                <a:latin typeface="Arial"/>
              </a:rPr>
              <a:t>Kliknij, aby edytować format tekstu konspektu</a:t>
            </a:r>
            <a:endParaRPr b="0" lang="pl-PL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400" spc="-1" strike="noStrike">
                <a:solidFill>
                  <a:srgbClr val="000000"/>
                </a:solidFill>
                <a:latin typeface="Arial"/>
              </a:rPr>
              <a:t>Drugi poziom konspektu</a:t>
            </a:r>
            <a:endParaRPr b="0" lang="pl-PL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400" spc="-1" strike="noStrike">
                <a:solidFill>
                  <a:srgbClr val="000000"/>
                </a:solidFill>
                <a:latin typeface="Arial"/>
              </a:rPr>
              <a:t>Trzeci poziom konspektu</a:t>
            </a:r>
            <a:endParaRPr b="0" lang="pl-PL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400" spc="-1" strike="noStrike">
                <a:solidFill>
                  <a:srgbClr val="000000"/>
                </a:solidFill>
                <a:latin typeface="Arial"/>
              </a:rPr>
              <a:t>Czwarty poziom konspektu</a:t>
            </a:r>
            <a:endParaRPr b="0" lang="pl-PL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Piąty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Szósty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Siódmy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tIns="91440" bIns="91440"/>
          <a:p>
            <a:r>
              <a:rPr b="0" lang="pl-PL" sz="2800" spc="-1" strike="noStrike">
                <a:solidFill>
                  <a:srgbClr val="000000"/>
                </a:solidFill>
                <a:latin typeface="Arial"/>
              </a:rPr>
              <a:t>Kliknij, aby edytować format tekstu tytułu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tIns="91440" bIns="91440"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</a:rPr>
              <a:t>Kliknij, aby edytować format tekstu konspektu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</a:rPr>
              <a:t>Drugi poziom konspektu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</a:rPr>
              <a:t>Trzeci poziom konspektu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</a:rPr>
              <a:t>Czwarty poziom konspektu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</a:rPr>
              <a:t>Piąty poziom konspektu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</a:rPr>
              <a:t>Szósty poziom konspektu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</a:rPr>
              <a:t>Siódmy poziom konspektu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2A73E08A-B745-4C6D-8A89-D33986DA6585}" type="slidenum">
              <a:rPr b="0" lang="pl-PL" sz="1000" spc="-1" strike="noStrike">
                <a:solidFill>
                  <a:srgbClr val="595959"/>
                </a:solidFill>
                <a:latin typeface="Arial"/>
                <a:ea typeface="Arial"/>
              </a:rPr>
              <a:t>&lt;numer&gt;</a:t>
            </a:fld>
            <a:endParaRPr b="0" lang="pl-PL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1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image" Target="../media/image21.jpeg"/><Relationship Id="rId4" Type="http://schemas.openxmlformats.org/officeDocument/2006/relationships/slideLayout" Target="../slideLayouts/slideLayout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hyperlink" Target="https://www.kuchniaplus.pl/i-ty-mozesz-zostac-mistrzem" TargetMode="External"/><Relationship Id="rId2" Type="http://schemas.openxmlformats.org/officeDocument/2006/relationships/image" Target="../media/image22.jpeg"/><Relationship Id="rId3" Type="http://schemas.openxmlformats.org/officeDocument/2006/relationships/slideLayout" Target="../slideLayouts/slideLayout1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slideLayout" Target="../slideLayouts/slideLayout1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slideLayout" Target="../slideLayouts/slideLayout1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1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p>
            <a:pPr algn="ctr">
              <a:lnSpc>
                <a:spcPct val="100000"/>
              </a:lnSpc>
            </a:pPr>
            <a:r>
              <a:rPr b="0" lang="pl-PL" sz="5200" spc="-1" strike="noStrike">
                <a:solidFill>
                  <a:srgbClr val="000000"/>
                </a:solidFill>
                <a:latin typeface="Arial"/>
                <a:ea typeface="Arial"/>
              </a:rPr>
              <a:t>Konkursy kulinarne </a:t>
            </a:r>
            <a:br/>
            <a:r>
              <a:rPr b="0" lang="pl-PL" sz="5200" spc="-1" strike="noStrike">
                <a:solidFill>
                  <a:srgbClr val="000000"/>
                </a:solidFill>
                <a:latin typeface="Arial"/>
                <a:ea typeface="Arial"/>
              </a:rPr>
              <a:t>w Polsce i na świecie </a:t>
            </a:r>
            <a:endParaRPr b="0" lang="pl-PL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TextShape 2"/>
          <p:cNvSpPr txBox="1"/>
          <p:nvPr/>
        </p:nvSpPr>
        <p:spPr>
          <a:xfrm>
            <a:off x="5184000" y="2834280"/>
            <a:ext cx="3647880" cy="7923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342720" algn="ctr">
              <a:lnSpc>
                <a:spcPct val="100000"/>
              </a:lnSpc>
            </a:pPr>
            <a:r>
              <a:rPr b="0" lang="pl-PL" sz="2800" spc="-1" strike="noStrike">
                <a:solidFill>
                  <a:srgbClr val="595959"/>
                </a:solidFill>
                <a:latin typeface="Arial"/>
              </a:rPr>
              <a:t>	</a:t>
            </a:r>
            <a:r>
              <a:rPr b="0" lang="pl-PL" sz="2800" spc="-1" strike="noStrike">
                <a:solidFill>
                  <a:srgbClr val="595959"/>
                </a:solidFill>
                <a:latin typeface="Arial"/>
              </a:rPr>
              <a:t>	</a:t>
            </a:r>
            <a:r>
              <a:rPr b="0" lang="pl-PL" sz="2800" spc="-1" strike="noStrike">
                <a:solidFill>
                  <a:srgbClr val="595959"/>
                </a:solidFill>
                <a:latin typeface="Arial"/>
              </a:rPr>
              <a:t>	</a:t>
            </a:r>
            <a:r>
              <a:rPr b="0" lang="pl-PL" sz="2800" spc="-1" strike="noStrike">
                <a:solidFill>
                  <a:srgbClr val="595959"/>
                </a:solidFill>
                <a:latin typeface="Arial"/>
              </a:rPr>
              <a:t>	</a:t>
            </a:r>
            <a:r>
              <a:rPr b="0" lang="pl-PL" sz="2800" spc="-1" strike="noStrike">
                <a:solidFill>
                  <a:srgbClr val="595959"/>
                </a:solidFill>
                <a:latin typeface="Arial"/>
              </a:rPr>
              <a:t>	</a:t>
            </a:r>
            <a:r>
              <a:rPr b="0" lang="pl-PL" sz="2800" spc="-1" strike="noStrike">
                <a:solidFill>
                  <a:srgbClr val="595959"/>
                </a:solidFill>
                <a:latin typeface="Arial"/>
              </a:rPr>
              <a:t>PRZEWODNIK</a:t>
            </a:r>
            <a:endParaRPr b="0" lang="pl-PL" sz="2800" spc="-1" strike="noStrike">
              <a:solidFill>
                <a:srgbClr val="595959"/>
              </a:solidFill>
              <a:latin typeface="Arial"/>
              <a:ea typeface="Arial"/>
            </a:endParaRPr>
          </a:p>
        </p:txBody>
      </p:sp>
      <p:pic>
        <p:nvPicPr>
          <p:cNvPr id="80" name="Google Shape;56;p13" descr=""/>
          <p:cNvPicPr/>
          <p:nvPr/>
        </p:nvPicPr>
        <p:blipFill>
          <a:blip r:embed="rId1"/>
          <a:stretch/>
        </p:blipFill>
        <p:spPr>
          <a:xfrm>
            <a:off x="2197800" y="2683080"/>
            <a:ext cx="3408840" cy="2388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311760" y="10224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pl-PL" sz="2800" spc="-1" strike="noStrike">
                <a:solidFill>
                  <a:srgbClr val="000000"/>
                </a:solidFill>
                <a:latin typeface="Arial"/>
                <a:ea typeface="Arial"/>
              </a:rPr>
              <a:t>Kolejnym znamienitym konkursem na poziomie światowym jest...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  <a:spcAft>
                <a:spcPts val="1599"/>
              </a:spcAft>
            </a:pPr>
            <a:r>
              <a:rPr b="0" lang="pl-PL" sz="1400" spc="-1" strike="noStrike">
                <a:solidFill>
                  <a:srgbClr val="000000"/>
                </a:solidFill>
                <a:latin typeface="Comic Sans MS"/>
                <a:ea typeface="Comic Sans MS"/>
              </a:rPr>
              <a:t>Oczywiście „olimpiada” to tylko potoczna nazwa, oficjalna brzmi </a:t>
            </a:r>
            <a:r>
              <a:rPr b="1" lang="pl-PL" sz="1400" spc="-1" strike="noStrike">
                <a:solidFill>
                  <a:srgbClr val="000000"/>
                </a:solidFill>
                <a:latin typeface="Comic Sans MS"/>
                <a:ea typeface="Comic Sans MS"/>
              </a:rPr>
              <a:t>Internationale Kochkunst Ausstellung (IKA)</a:t>
            </a:r>
            <a:r>
              <a:rPr b="0" lang="pl-PL" sz="1400" spc="-1" strike="noStrike">
                <a:solidFill>
                  <a:srgbClr val="000000"/>
                </a:solidFill>
                <a:latin typeface="Comic Sans MS"/>
                <a:ea typeface="Comic Sans MS"/>
              </a:rPr>
              <a:t>. W tym roku (2008) odbędzie się kolejna tego typu impreza - </a:t>
            </a:r>
            <a:r>
              <a:rPr b="1" lang="pl-PL" sz="1400" spc="-1" strike="noStrike">
                <a:solidFill>
                  <a:srgbClr val="000000"/>
                </a:solidFill>
                <a:latin typeface="Comic Sans MS"/>
                <a:ea typeface="Comic Sans MS"/>
              </a:rPr>
              <a:t>19-22 października w Erfurcie</a:t>
            </a:r>
            <a:r>
              <a:rPr b="0" lang="pl-PL" sz="1400" spc="-1" strike="noStrike">
                <a:solidFill>
                  <a:srgbClr val="000000"/>
                </a:solidFill>
                <a:latin typeface="Comic Sans MS"/>
                <a:ea typeface="Comic Sans MS"/>
              </a:rPr>
              <a:t>. Zaplanowano wiele konkurencji na bardzo wysokim poziomie. Wprowadzony jest także podział na określone dziedziny kulinarne: sztuka kulinarna - ogółem, cukiernictwo, catering, czy najwspanialsze dania regionalne podawane w restauracjach. Głównym założeniem olimpiady jest możliwość podejrzenia i nauczenia się nowych umiejętności od kolegów z innych państw, a także ulepszenie kuchni regionalnej danego państwa. Prezentowane są także najnowsze osiągnięcia i rozwiązania w szeroko pojętej sztuce kuchennej.</a:t>
            </a:r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pl-PL" sz="2800" spc="-1" strike="noStrike">
                <a:solidFill>
                  <a:srgbClr val="000000"/>
                </a:solidFill>
                <a:latin typeface="Arial"/>
                <a:ea typeface="Arial"/>
              </a:rPr>
              <a:t>Niemcy 2012r.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pl-PL" sz="1800" spc="-1" strike="noStrike">
                <a:solidFill>
                  <a:srgbClr val="595959"/>
                </a:solidFill>
                <a:latin typeface="Arial"/>
                <a:ea typeface="Arial"/>
              </a:rPr>
              <a:t>                                                      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</a:pPr>
            <a:r>
              <a:rPr b="0" lang="pl-PL" sz="1800" spc="-1" strike="noStrike">
                <a:solidFill>
                  <a:srgbClr val="595959"/>
                </a:solidFill>
                <a:latin typeface="Arial"/>
                <a:ea typeface="Arial"/>
              </a:rPr>
              <a:t>                                                              </a:t>
            </a:r>
            <a:r>
              <a:rPr b="0" lang="pl-PL" sz="1800" spc="-1" strike="noStrike">
                <a:solidFill>
                  <a:srgbClr val="595959"/>
                </a:solidFill>
                <a:latin typeface="Arial"/>
                <a:ea typeface="Arial"/>
              </a:rPr>
              <a:t>Jedno z najwybitniejszych dañ tego dnia.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</a:pPr>
            <a:r>
              <a:rPr b="0" lang="pl-PL" sz="1800" spc="-1" strike="noStrike">
                <a:solidFill>
                  <a:srgbClr val="595959"/>
                </a:solidFill>
                <a:latin typeface="Arial"/>
                <a:ea typeface="Arial"/>
              </a:rPr>
              <a:t>                                                                         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5" name="Google Shape;125;p22" descr=""/>
          <p:cNvPicPr/>
          <p:nvPr/>
        </p:nvPicPr>
        <p:blipFill>
          <a:blip r:embed="rId1"/>
          <a:stretch/>
        </p:blipFill>
        <p:spPr>
          <a:xfrm>
            <a:off x="122400" y="2494080"/>
            <a:ext cx="3559680" cy="2499840"/>
          </a:xfrm>
          <a:prstGeom prst="rect">
            <a:avLst/>
          </a:prstGeom>
          <a:ln>
            <a:noFill/>
          </a:ln>
        </p:spPr>
      </p:pic>
      <p:pic>
        <p:nvPicPr>
          <p:cNvPr id="116" name="Google Shape;126;p22" descr=""/>
          <p:cNvPicPr/>
          <p:nvPr/>
        </p:nvPicPr>
        <p:blipFill>
          <a:blip r:embed="rId2"/>
          <a:stretch/>
        </p:blipFill>
        <p:spPr>
          <a:xfrm>
            <a:off x="5286240" y="0"/>
            <a:ext cx="3857400" cy="2571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3293280" y="43020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1" lang="pl-PL" sz="2300" spc="-1" strike="noStrike">
                <a:solidFill>
                  <a:srgbClr val="000000"/>
                </a:solidFill>
                <a:latin typeface="Arial"/>
                <a:ea typeface="Arial"/>
              </a:rPr>
              <a:t>POLSKA</a:t>
            </a:r>
            <a:endParaRPr b="0" lang="pl-PL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  <a:spcAft>
                <a:spcPts val="1599"/>
              </a:spcAft>
            </a:pPr>
            <a:r>
              <a:rPr b="1" lang="pl-PL" sz="2100" spc="-1" strike="noStrike">
                <a:solidFill>
                  <a:srgbClr val="000000"/>
                </a:solidFill>
                <a:latin typeface="Comic Sans MS"/>
                <a:ea typeface="Comic Sans MS"/>
              </a:rPr>
              <a:t>W Polsce</a:t>
            </a:r>
            <a:r>
              <a:rPr b="0" lang="pl-PL" sz="2100" spc="-1" strike="noStrike">
                <a:solidFill>
                  <a:srgbClr val="000000"/>
                </a:solidFill>
                <a:latin typeface="Comic Sans MS"/>
                <a:ea typeface="Comic Sans MS"/>
              </a:rPr>
              <a:t> również mamy swoje mistrzostwa kulinarne. Najwyżej ocenianym i najbardziej prestiżowym jest </a:t>
            </a:r>
            <a:r>
              <a:rPr b="1" lang="pl-PL" sz="2100" spc="-1" strike="noStrike">
                <a:solidFill>
                  <a:srgbClr val="000000"/>
                </a:solidFill>
                <a:latin typeface="Comic Sans MS"/>
                <a:ea typeface="Comic Sans MS"/>
              </a:rPr>
              <a:t>Kulinarny Puchar Polski</a:t>
            </a:r>
            <a:r>
              <a:rPr b="0" lang="pl-PL" sz="1100" spc="-1" strike="noStrike">
                <a:solidFill>
                  <a:srgbClr val="000000"/>
                </a:solidFill>
                <a:latin typeface="Arial"/>
                <a:ea typeface="Arial"/>
              </a:rPr>
              <a:t>.</a:t>
            </a:r>
            <a:endParaRPr b="0" lang="pl-PL" sz="11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9" name="Google Shape;133;p23" descr=""/>
          <p:cNvPicPr/>
          <p:nvPr/>
        </p:nvPicPr>
        <p:blipFill>
          <a:blip r:embed="rId1"/>
          <a:stretch/>
        </p:blipFill>
        <p:spPr>
          <a:xfrm>
            <a:off x="2747520" y="2080440"/>
            <a:ext cx="3732480" cy="2487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1" lang="pl-PL" sz="2100" spc="-1" strike="noStrike">
                <a:solidFill>
                  <a:srgbClr val="000000"/>
                </a:solidFill>
                <a:latin typeface="Comic Sans MS"/>
                <a:ea typeface="Comic Sans MS"/>
              </a:rPr>
              <a:t>	</a:t>
            </a:r>
            <a:r>
              <a:rPr b="1" lang="pl-PL" sz="2100" spc="-1" strike="noStrike">
                <a:solidFill>
                  <a:srgbClr val="000000"/>
                </a:solidFill>
                <a:latin typeface="Comic Sans MS"/>
                <a:ea typeface="Comic Sans MS"/>
              </a:rPr>
              <a:t>	</a:t>
            </a:r>
            <a:r>
              <a:rPr b="1" lang="pl-PL" sz="2100" spc="-1" strike="noStrike">
                <a:solidFill>
                  <a:srgbClr val="000000"/>
                </a:solidFill>
                <a:latin typeface="Comic Sans MS"/>
                <a:ea typeface="Comic Sans MS"/>
              </a:rPr>
              <a:t>	</a:t>
            </a:r>
            <a:r>
              <a:rPr b="1" lang="pl-PL" sz="2100" spc="-1" strike="noStrike">
                <a:solidFill>
                  <a:srgbClr val="000000"/>
                </a:solidFill>
                <a:latin typeface="Comic Sans MS"/>
                <a:ea typeface="Comic Sans MS"/>
              </a:rPr>
              <a:t>	</a:t>
            </a:r>
            <a:r>
              <a:rPr b="1" lang="pl-PL" sz="2100" spc="-1" strike="noStrike">
                <a:solidFill>
                  <a:srgbClr val="000000"/>
                </a:solidFill>
                <a:latin typeface="Comic Sans MS"/>
                <a:ea typeface="Comic Sans MS"/>
              </a:rPr>
              <a:t>Kulinarny Puchar Polski</a:t>
            </a:r>
            <a:endParaRPr b="0" lang="pl-PL" sz="2100" spc="-1" strike="noStrik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121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  <a:spcAft>
                <a:spcPts val="1599"/>
              </a:spcAft>
            </a:pPr>
            <a:r>
              <a:rPr b="0" lang="pl-PL" sz="1700" spc="-1" strike="noStrike">
                <a:solidFill>
                  <a:srgbClr val="000000"/>
                </a:solidFill>
                <a:latin typeface="Arial"/>
                <a:ea typeface="Arial"/>
              </a:rPr>
              <a:t>Co roku odbywa się on w Poznaniu, a uczestnictwo w nim gwarantowane jest jedynie pod warunkiem wygrania innych konkursów zaakceptowanych przez Kapitułę Pucharu. Podczas zawodów drużyny mają do przygotowania określone dania w określonym czasie. Podczas tych mistrzostw wyłaniani są najlepsi kucharze, a dodatkowo mają oni większe szanse na wzięcie udziału w innych tego typu konkursach organizowanych na świcie. Wśród innych znamienitych imprez kulinarnych organizowanych dla profesjonalistów należy wymienić chociażby </a:t>
            </a:r>
            <a:r>
              <a:rPr b="1" lang="pl-PL" sz="1700" spc="-1" strike="noStrike">
                <a:solidFill>
                  <a:srgbClr val="000000"/>
                </a:solidFill>
                <a:latin typeface="Arial"/>
                <a:ea typeface="Arial"/>
              </a:rPr>
              <a:t>Olimpiadę Smaku, Oskary Kulinarne, Profesjonalista Roku</a:t>
            </a:r>
            <a:r>
              <a:rPr b="0" lang="pl-PL" sz="1700" spc="-1" strike="noStrike">
                <a:solidFill>
                  <a:srgbClr val="000000"/>
                </a:solidFill>
                <a:latin typeface="Arial"/>
                <a:ea typeface="Arial"/>
              </a:rPr>
              <a:t> – konkurs promujący najlepszych kucharzy i szefów kuchni restauracji najbardziej prestiżowych hoteli.</a:t>
            </a:r>
            <a:endParaRPr b="0" lang="pl-PL" sz="1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623520" y="16164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  <a:ea typeface="Arial"/>
              </a:rPr>
              <a:t>Imprezy kulinarne jednak nie zawsze wiążą się ze sztuka kulinarną rozpatrywaną pod kątem haute cuisine – „kuchni wysokiej”. 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TextShape 2"/>
          <p:cNvSpPr txBox="1"/>
          <p:nvPr/>
        </p:nvSpPr>
        <p:spPr>
          <a:xfrm>
            <a:off x="311760" y="1152360"/>
            <a:ext cx="8603280" cy="38419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  <a:spcAft>
                <a:spcPts val="1599"/>
              </a:spcAft>
            </a:pPr>
            <a:r>
              <a:rPr b="0" lang="pl-PL" sz="1400" spc="-1" strike="noStrike">
                <a:solidFill>
                  <a:srgbClr val="000000"/>
                </a:solidFill>
                <a:latin typeface="Arial"/>
                <a:ea typeface="Arial"/>
              </a:rPr>
              <a:t>Konkurencje są rozmaite, w wielu przypadkach spektakularne, zaskakujące i nietypowe. Na świecie i w Polsce powstaje coraz więcej imprez tego typu: </a:t>
            </a:r>
            <a:r>
              <a:rPr b="1" lang="pl-PL" sz="1400" spc="-1" strike="noStrike">
                <a:solidFill>
                  <a:srgbClr val="000000"/>
                </a:solidFill>
                <a:latin typeface="Arial"/>
                <a:ea typeface="Arial"/>
              </a:rPr>
              <a:t>zawody w grillowaniu, konkursy w carvingu</a:t>
            </a:r>
            <a:r>
              <a:rPr b="0" lang="pl-PL" sz="1400" spc="-1" strike="noStrike">
                <a:solidFill>
                  <a:srgbClr val="000000"/>
                </a:solidFill>
                <a:latin typeface="Arial"/>
                <a:ea typeface="Arial"/>
              </a:rPr>
              <a:t> – tajskiej sztuce dekorowania potraw za pomocą rzeźbionych warzyw i owoców, czy konkursy związane z jeszcze niezbyt znaną i zagadkową, ale już posiadającą swoich zwolenników </a:t>
            </a:r>
            <a:r>
              <a:rPr b="1" lang="pl-PL" sz="1400" spc="-1" strike="noStrike">
                <a:solidFill>
                  <a:srgbClr val="000000"/>
                </a:solidFill>
                <a:latin typeface="Arial"/>
                <a:ea typeface="Arial"/>
              </a:rPr>
              <a:t>kuchnią molekularną</a:t>
            </a:r>
            <a:r>
              <a:rPr b="0" lang="pl-PL" sz="1400" spc="-1" strike="noStrike">
                <a:solidFill>
                  <a:srgbClr val="000000"/>
                </a:solidFill>
                <a:latin typeface="Arial"/>
                <a:ea typeface="Arial"/>
              </a:rPr>
              <a:t>. Wśród tych imprez nie można pominąć wspaniałego spektaklu, jakim są </a:t>
            </a:r>
            <a:r>
              <a:rPr b="1" lang="pl-PL" sz="1400" spc="-1" strike="noStrike">
                <a:solidFill>
                  <a:srgbClr val="000000"/>
                </a:solidFill>
                <a:latin typeface="Arial"/>
                <a:ea typeface="Arial"/>
              </a:rPr>
              <a:t>mistrzostwa dla zawodowych barmanów</a:t>
            </a:r>
            <a:r>
              <a:rPr b="0" lang="pl-PL" sz="1400" spc="-1" strike="noStrike">
                <a:solidFill>
                  <a:srgbClr val="000000"/>
                </a:solidFill>
                <a:latin typeface="Arial"/>
                <a:ea typeface="Arial"/>
              </a:rPr>
              <a:t>. Do najbardziej prestiżowych można zaliczyć światowy cykl konkursów barmańskich w stylu flair - </a:t>
            </a:r>
            <a:r>
              <a:rPr b="1" lang="pl-PL" sz="1400" spc="-1" strike="noStrike">
                <a:solidFill>
                  <a:srgbClr val="000000"/>
                </a:solidFill>
                <a:latin typeface="Arial"/>
                <a:ea typeface="Arial"/>
              </a:rPr>
              <a:t>Puchar Świata Grand Slam</a:t>
            </a:r>
            <a:r>
              <a:rPr b="0" lang="pl-PL" sz="1400" spc="-1" strike="noStrike">
                <a:solidFill>
                  <a:srgbClr val="000000"/>
                </a:solidFill>
                <a:latin typeface="Arial"/>
                <a:ea typeface="Arial"/>
              </a:rPr>
              <a:t>, któremu patronuje </a:t>
            </a:r>
            <a:r>
              <a:rPr b="1" lang="pl-PL" sz="1400" spc="-1" strike="noStrike">
                <a:solidFill>
                  <a:srgbClr val="000000"/>
                </a:solidFill>
                <a:latin typeface="Arial"/>
                <a:ea typeface="Arial"/>
              </a:rPr>
              <a:t>World Flair Association</a:t>
            </a:r>
            <a:r>
              <a:rPr b="0" lang="pl-PL" sz="1400" spc="-1" strike="noStrike">
                <a:solidFill>
                  <a:srgbClr val="000000"/>
                </a:solidFill>
                <a:latin typeface="Arial"/>
                <a:ea typeface="Arial"/>
              </a:rPr>
              <a:t> - organizacja zrzeszająca i wspierająca merytorycznie barmanów na całym świecie. Styl flair to sztuka efektownego barmaństwa, w którego skład wchodzą konkurencje takie jak: pouring, working flair oraz exhibiton flair. Wszelkie konkursy tego typu to niezwykle widowiskowy pokaz technik barmańskich - znacznie różniący się od klasycznego stylu przygotowywania drinków. Oglądamy zapierające dech w piersiach widowisko i podziwiamy indywidualny styl. Barmani przechodzą samych siebie podczas przygotowywania drinków, komponowania smaków oraz umiejętności żonglerskich przyborami barmańskimi. W Polsce imprezą tego typu jest </a:t>
            </a:r>
            <a:r>
              <a:rPr b="1" lang="pl-PL" sz="1400" spc="-1" strike="noStrike">
                <a:solidFill>
                  <a:srgbClr val="000000"/>
                </a:solidFill>
                <a:latin typeface="Arial"/>
                <a:ea typeface="Arial"/>
              </a:rPr>
              <a:t>Independent Flair League</a:t>
            </a:r>
            <a:r>
              <a:rPr b="0" lang="pl-PL" sz="1400" spc="-1" strike="noStrike">
                <a:solidFill>
                  <a:srgbClr val="000000"/>
                </a:solidFill>
                <a:latin typeface="Arial"/>
                <a:ea typeface="Arial"/>
              </a:rPr>
              <a:t>, w której udział biorą barmani z Polski oraz ze świata. Z roku na rok to wydarzenie staję się coraz bardzie prestiżowe i zyskuje coraz większy rozgłos.</a:t>
            </a:r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3538800" y="444960"/>
            <a:ext cx="250920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pl-PL" sz="2800" spc="-1" strike="noStrike">
                <a:solidFill>
                  <a:srgbClr val="000000"/>
                </a:solidFill>
                <a:latin typeface="Arial"/>
              </a:rPr>
              <a:t>Tematyka konkursów</a:t>
            </a:r>
            <a:endParaRPr b="0" lang="pl-PL" sz="2800" spc="-1" strike="noStrik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125" name="TextShape 2"/>
          <p:cNvSpPr txBox="1"/>
          <p:nvPr/>
        </p:nvSpPr>
        <p:spPr>
          <a:xfrm>
            <a:off x="311760" y="1134720"/>
            <a:ext cx="8520120" cy="40086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endParaRPr b="0" lang="pl-PL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</a:pPr>
            <a:endParaRPr b="0" lang="pl-PL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</a:pPr>
            <a:r>
              <a:rPr b="0" lang="pl-PL" sz="1800" spc="-1" strike="noStrike">
                <a:solidFill>
                  <a:srgbClr val="595959"/>
                </a:solidFill>
                <a:latin typeface="Arial"/>
                <a:ea typeface="Arial"/>
              </a:rPr>
              <a:t>Zawody w grilowaniu                                                                Konkursy w carvingu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</a:pPr>
            <a:r>
              <a:rPr b="0" lang="pl-PL" sz="1800" spc="-1" strike="noStrike">
                <a:solidFill>
                  <a:srgbClr val="595959"/>
                </a:solidFill>
                <a:latin typeface="Arial"/>
                <a:ea typeface="Arial"/>
              </a:rPr>
              <a:t>                                         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</a:pPr>
            <a:r>
              <a:rPr b="0" lang="pl-PL" sz="1800" spc="-1" strike="noStrike">
                <a:solidFill>
                  <a:srgbClr val="595959"/>
                </a:solidFill>
                <a:latin typeface="Arial"/>
                <a:ea typeface="Arial"/>
              </a:rPr>
              <a:t>                                </a:t>
            </a:r>
            <a:r>
              <a:rPr b="0" lang="pl-PL" sz="1800" spc="-1" strike="noStrike">
                <a:solidFill>
                  <a:srgbClr val="595959"/>
                </a:solidFill>
                <a:latin typeface="Arial"/>
                <a:ea typeface="Arial"/>
              </a:rPr>
              <a:t>Mistrzostwa dla zawodowych barmanów     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6" name="Google Shape;152;p26" descr=""/>
          <p:cNvPicPr/>
          <p:nvPr/>
        </p:nvPicPr>
        <p:blipFill>
          <a:blip r:embed="rId1"/>
          <a:stretch/>
        </p:blipFill>
        <p:spPr>
          <a:xfrm>
            <a:off x="152280" y="152280"/>
            <a:ext cx="3386520" cy="1904760"/>
          </a:xfrm>
          <a:prstGeom prst="rect">
            <a:avLst/>
          </a:prstGeom>
          <a:ln>
            <a:noFill/>
          </a:ln>
        </p:spPr>
      </p:pic>
      <p:pic>
        <p:nvPicPr>
          <p:cNvPr id="127" name="Google Shape;153;p26" descr=""/>
          <p:cNvPicPr/>
          <p:nvPr/>
        </p:nvPicPr>
        <p:blipFill>
          <a:blip r:embed="rId2"/>
          <a:stretch/>
        </p:blipFill>
        <p:spPr>
          <a:xfrm>
            <a:off x="6112080" y="0"/>
            <a:ext cx="3031560" cy="1904760"/>
          </a:xfrm>
          <a:prstGeom prst="rect">
            <a:avLst/>
          </a:prstGeom>
          <a:ln>
            <a:noFill/>
          </a:ln>
        </p:spPr>
      </p:pic>
      <p:pic>
        <p:nvPicPr>
          <p:cNvPr id="128" name="Google Shape;154;p26" descr=""/>
          <p:cNvPicPr/>
          <p:nvPr/>
        </p:nvPicPr>
        <p:blipFill>
          <a:blip r:embed="rId3"/>
          <a:stretch/>
        </p:blipFill>
        <p:spPr>
          <a:xfrm>
            <a:off x="2764440" y="2287800"/>
            <a:ext cx="3615120" cy="2090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9" dur="indefinite" restart="never" nodeType="tmRoot">
          <p:childTnLst>
            <p:seq>
              <p:cTn id="3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2405160" y="33768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pl-PL" sz="2300" spc="-1" strike="noStrike">
                <a:solidFill>
                  <a:srgbClr val="000000"/>
                </a:solidFill>
                <a:latin typeface="Comic Sans MS"/>
                <a:ea typeface="Comic Sans MS"/>
              </a:rPr>
              <a:t> </a:t>
            </a:r>
            <a:r>
              <a:rPr b="0" lang="pl-PL" sz="2300" spc="-1" strike="noStrike" u="sng">
                <a:solidFill>
                  <a:srgbClr val="0097a7"/>
                </a:solidFill>
                <a:uFillTx/>
                <a:latin typeface="Comic Sans MS"/>
                <a:ea typeface="Comic Sans MS"/>
                <a:hlinkClick r:id="rId1"/>
              </a:rPr>
              <a:t>I Ty możesz zostać mistrzem</a:t>
            </a:r>
            <a:endParaRPr b="0" lang="pl-PL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Kariera czeka na Ciebie!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1" name="Google Shape;161;p27" descr=""/>
          <p:cNvPicPr/>
          <p:nvPr/>
        </p:nvPicPr>
        <p:blipFill>
          <a:blip r:embed="rId2"/>
          <a:stretch/>
        </p:blipFill>
        <p:spPr>
          <a:xfrm>
            <a:off x="2088000" y="1728000"/>
            <a:ext cx="4999680" cy="2915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1" dur="indefinite" restart="never" nodeType="tmRoot">
          <p:childTnLst>
            <p:seq>
              <p:cTn id="3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4033800" y="1195200"/>
            <a:ext cx="8520120" cy="37598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pl-PL" sz="2800" spc="-1" strike="noStrike">
                <a:solidFill>
                  <a:srgbClr val="000000"/>
                </a:solidFill>
                <a:latin typeface="Arial"/>
                <a:ea typeface="Arial"/>
              </a:rPr>
              <a:t>KONIEC.</a:t>
            </a:r>
            <a:r>
              <a:rPr b="0" lang="pl-PL" sz="28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TextShape 2"/>
          <p:cNvSpPr txBox="1"/>
          <p:nvPr/>
        </p:nvSpPr>
        <p:spPr>
          <a:xfrm>
            <a:off x="0" y="591480"/>
            <a:ext cx="8520120" cy="36738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endParaRPr b="0" lang="pl-PL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</a:pPr>
            <a:endParaRPr b="0" lang="pl-PL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</a:pPr>
            <a:endParaRPr b="0" lang="pl-PL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</a:pPr>
            <a:endParaRPr b="0" lang="pl-PL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</a:pPr>
            <a:r>
              <a:rPr b="0" lang="pl-PL" sz="1800" spc="-1" strike="noStrike">
                <a:solidFill>
                  <a:srgbClr val="595959"/>
                </a:solidFill>
                <a:latin typeface="Arial"/>
                <a:ea typeface="Arial"/>
              </a:rPr>
              <a:t>                             </a:t>
            </a:r>
            <a:r>
              <a:rPr b="0" lang="pl-PL" sz="2200" spc="-1" strike="noStrike">
                <a:solidFill>
                  <a:srgbClr val="595959"/>
                </a:solidFill>
                <a:latin typeface="Comic Sans MS"/>
                <a:ea typeface="Comic Sans MS"/>
              </a:rPr>
              <a:t>Prezentacja wykonana przez Tobiasza :)</a:t>
            </a:r>
            <a:endParaRPr b="0" lang="pl-PL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</a:pPr>
            <a:endParaRPr b="0" lang="pl-PL" sz="2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iming>
    <p:tnLst>
      <p:par>
        <p:cTn id="33" dur="indefinite" restart="never" nodeType="tmRoot">
          <p:childTnLst>
            <p:seq>
              <p:cTn id="3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2637360" y="117000"/>
            <a:ext cx="408600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pl-PL" sz="2800" spc="-1" strike="noStrike">
                <a:solidFill>
                  <a:srgbClr val="000000"/>
                </a:solidFill>
                <a:latin typeface="Arial"/>
                <a:ea typeface="Arial"/>
              </a:rPr>
              <a:t>Kulinarny Puchar Polski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  <a:spcAft>
                <a:spcPts val="1599"/>
              </a:spcAft>
            </a:pPr>
            <a:r>
              <a:rPr b="0" lang="pl-PL" sz="2400" spc="-1" strike="noStrike">
                <a:solidFill>
                  <a:srgbClr val="595959"/>
                </a:solidFill>
                <a:latin typeface="Caveat"/>
                <a:ea typeface="Caveat"/>
              </a:rPr>
              <a:t>Kulinarny Puchar Polski to najbardziej prestiżowy konkurs w branży gastronomicznej w Polsce. Jego celem jest wyłonienie mistrzów smaku, wsparcie ich w dalszym rozwoju zawodowym i stworzenie kulinarnego szlaku wiodącego przez kuchnię najlepszych kucharzy młodego pokolenia w Polsce. Konkurs wspierają wiodące stowarzyszenia branżowe oraz znakomici szefowie kuchni i autorytety świata gastronomii.</a:t>
            </a:r>
            <a:endParaRPr b="0" lang="pl-PL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741b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1440000" y="363600"/>
            <a:ext cx="1065600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5" name="Google Shape;69;p15" descr=""/>
          <p:cNvPicPr/>
          <p:nvPr/>
        </p:nvPicPr>
        <p:blipFill>
          <a:blip r:embed="rId1"/>
          <a:stretch/>
        </p:blipFill>
        <p:spPr>
          <a:xfrm>
            <a:off x="5196600" y="0"/>
            <a:ext cx="3635280" cy="2418840"/>
          </a:xfrm>
          <a:prstGeom prst="rect">
            <a:avLst/>
          </a:prstGeom>
          <a:ln>
            <a:noFill/>
          </a:ln>
        </p:spPr>
      </p:pic>
      <p:pic>
        <p:nvPicPr>
          <p:cNvPr id="86" name="Google Shape;70;p15" descr=""/>
          <p:cNvPicPr/>
          <p:nvPr/>
        </p:nvPicPr>
        <p:blipFill>
          <a:blip r:embed="rId2"/>
          <a:stretch/>
        </p:blipFill>
        <p:spPr>
          <a:xfrm>
            <a:off x="311760" y="0"/>
            <a:ext cx="3226320" cy="2418840"/>
          </a:xfrm>
          <a:prstGeom prst="rect">
            <a:avLst/>
          </a:prstGeom>
          <a:ln>
            <a:noFill/>
          </a:ln>
        </p:spPr>
      </p:pic>
      <p:pic>
        <p:nvPicPr>
          <p:cNvPr id="87" name="Google Shape;71;p15" descr=""/>
          <p:cNvPicPr/>
          <p:nvPr/>
        </p:nvPicPr>
        <p:blipFill>
          <a:blip r:embed="rId3"/>
          <a:stretch/>
        </p:blipFill>
        <p:spPr>
          <a:xfrm>
            <a:off x="2836080" y="2671920"/>
            <a:ext cx="3022200" cy="2266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216000" y="117000"/>
            <a:ext cx="8927640" cy="12243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pl-PL" sz="2800" spc="-1" strike="noStrike">
                <a:solidFill>
                  <a:srgbClr val="000000"/>
                </a:solidFill>
                <a:latin typeface="Arial"/>
                <a:ea typeface="Arial"/>
              </a:rPr>
              <a:t>W Polsce również popularne są programy kulinarne :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0" name="Google Shape;78;p16" descr=""/>
          <p:cNvPicPr/>
          <p:nvPr/>
        </p:nvPicPr>
        <p:blipFill>
          <a:blip r:embed="rId1"/>
          <a:stretch/>
        </p:blipFill>
        <p:spPr>
          <a:xfrm>
            <a:off x="311760" y="1240560"/>
            <a:ext cx="3492360" cy="1964160"/>
          </a:xfrm>
          <a:prstGeom prst="rect">
            <a:avLst/>
          </a:prstGeom>
          <a:ln>
            <a:noFill/>
          </a:ln>
        </p:spPr>
      </p:pic>
      <p:pic>
        <p:nvPicPr>
          <p:cNvPr id="91" name="Google Shape;79;p16" descr=""/>
          <p:cNvPicPr/>
          <p:nvPr/>
        </p:nvPicPr>
        <p:blipFill>
          <a:blip r:embed="rId2"/>
          <a:stretch/>
        </p:blipFill>
        <p:spPr>
          <a:xfrm>
            <a:off x="4923000" y="1240560"/>
            <a:ext cx="3690000" cy="1964160"/>
          </a:xfrm>
          <a:prstGeom prst="rect">
            <a:avLst/>
          </a:prstGeom>
          <a:ln>
            <a:noFill/>
          </a:ln>
        </p:spPr>
      </p:pic>
      <p:pic>
        <p:nvPicPr>
          <p:cNvPr id="92" name="Google Shape;80;p16" descr=""/>
          <p:cNvPicPr/>
          <p:nvPr/>
        </p:nvPicPr>
        <p:blipFill>
          <a:blip r:embed="rId3"/>
          <a:stretch/>
        </p:blipFill>
        <p:spPr>
          <a:xfrm>
            <a:off x="2731680" y="3294720"/>
            <a:ext cx="3127320" cy="1758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pl-PL" sz="2800" spc="-1" strike="noStrike">
                <a:solidFill>
                  <a:srgbClr val="000000"/>
                </a:solidFill>
                <a:latin typeface="Arial"/>
                <a:ea typeface="Arial"/>
              </a:rPr>
              <a:t>Konkursy kulinarne na świecie 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924480" y="3339000"/>
            <a:ext cx="6849360" cy="990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  <a:spcAft>
                <a:spcPts val="1599"/>
              </a:spcAft>
            </a:pPr>
            <a:r>
              <a:rPr b="0" lang="pl-PL" sz="1800" spc="-1" strike="noStrike">
                <a:solidFill>
                  <a:srgbClr val="595959"/>
                </a:solidFill>
                <a:latin typeface="Arial"/>
                <a:ea typeface="Arial"/>
              </a:rPr>
              <a:t> </a:t>
            </a:r>
            <a:r>
              <a:rPr b="0" lang="pl-PL" sz="1900" spc="-1" strike="noStrike">
                <a:solidFill>
                  <a:srgbClr val="595959"/>
                </a:solidFill>
                <a:latin typeface="Caveat"/>
                <a:ea typeface="Caveat"/>
              </a:rPr>
              <a:t>The Bocuse d’Or is a formidable creative laboratory for all types of cuisines from all around the world</a:t>
            </a:r>
            <a:endParaRPr b="0" lang="pl-PL" sz="19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5" name="Google Shape;87;p17" descr=""/>
          <p:cNvPicPr/>
          <p:nvPr/>
        </p:nvPicPr>
        <p:blipFill>
          <a:blip r:embed="rId1"/>
          <a:stretch/>
        </p:blipFill>
        <p:spPr>
          <a:xfrm>
            <a:off x="1315080" y="1300320"/>
            <a:ext cx="6235560" cy="1755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pl-PL" sz="2800" spc="-1" strike="noStrike">
                <a:solidFill>
                  <a:srgbClr val="000000"/>
                </a:solidFill>
                <a:latin typeface="Arial"/>
                <a:ea typeface="Arial"/>
              </a:rPr>
              <a:t>Dania z konkursu Bocuse d’Or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8" name="Google Shape;94;p18" descr=""/>
          <p:cNvPicPr/>
          <p:nvPr/>
        </p:nvPicPr>
        <p:blipFill>
          <a:blip r:embed="rId1"/>
          <a:stretch/>
        </p:blipFill>
        <p:spPr>
          <a:xfrm>
            <a:off x="152280" y="1207440"/>
            <a:ext cx="3202920" cy="1601280"/>
          </a:xfrm>
          <a:prstGeom prst="rect">
            <a:avLst/>
          </a:prstGeom>
          <a:ln>
            <a:noFill/>
          </a:ln>
        </p:spPr>
      </p:pic>
      <p:pic>
        <p:nvPicPr>
          <p:cNvPr id="99" name="Google Shape;95;p18" descr=""/>
          <p:cNvPicPr/>
          <p:nvPr/>
        </p:nvPicPr>
        <p:blipFill>
          <a:blip r:embed="rId2"/>
          <a:stretch/>
        </p:blipFill>
        <p:spPr>
          <a:xfrm>
            <a:off x="3726360" y="1207440"/>
            <a:ext cx="2550960" cy="1700640"/>
          </a:xfrm>
          <a:prstGeom prst="rect">
            <a:avLst/>
          </a:prstGeom>
          <a:ln>
            <a:noFill/>
          </a:ln>
        </p:spPr>
      </p:pic>
      <p:pic>
        <p:nvPicPr>
          <p:cNvPr id="100" name="Google Shape;96;p18" descr=""/>
          <p:cNvPicPr/>
          <p:nvPr/>
        </p:nvPicPr>
        <p:blipFill>
          <a:blip r:embed="rId3"/>
          <a:stretch/>
        </p:blipFill>
        <p:spPr>
          <a:xfrm>
            <a:off x="6567840" y="1207440"/>
            <a:ext cx="2628720" cy="1749960"/>
          </a:xfrm>
          <a:prstGeom prst="rect">
            <a:avLst/>
          </a:prstGeom>
          <a:ln>
            <a:noFill/>
          </a:ln>
        </p:spPr>
      </p:pic>
      <p:pic>
        <p:nvPicPr>
          <p:cNvPr id="101" name="Google Shape;97;p18" descr=""/>
          <p:cNvPicPr/>
          <p:nvPr/>
        </p:nvPicPr>
        <p:blipFill>
          <a:blip r:embed="rId4"/>
          <a:stretch/>
        </p:blipFill>
        <p:spPr>
          <a:xfrm>
            <a:off x="1550520" y="2908440"/>
            <a:ext cx="2550960" cy="1696320"/>
          </a:xfrm>
          <a:prstGeom prst="rect">
            <a:avLst/>
          </a:prstGeom>
          <a:ln>
            <a:noFill/>
          </a:ln>
        </p:spPr>
      </p:pic>
      <p:pic>
        <p:nvPicPr>
          <p:cNvPr id="102" name="Google Shape;98;p18" descr=""/>
          <p:cNvPicPr/>
          <p:nvPr/>
        </p:nvPicPr>
        <p:blipFill>
          <a:blip r:embed="rId5"/>
          <a:stretch/>
        </p:blipFill>
        <p:spPr>
          <a:xfrm>
            <a:off x="4233600" y="3098160"/>
            <a:ext cx="2405160" cy="1601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pl-PL" sz="28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TextShape 2"/>
          <p:cNvSpPr txBox="1"/>
          <p:nvPr/>
        </p:nvSpPr>
        <p:spPr>
          <a:xfrm>
            <a:off x="216000" y="43200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800" spc="-1" strike="noStrike">
                <a:solidFill>
                  <a:srgbClr val="000000"/>
                </a:solidFill>
                <a:latin typeface="Arial"/>
                <a:ea typeface="Arial"/>
              </a:rPr>
              <a:t>W większości konkursów nagrodami za zdobycie najlepszych miejsc są nagrody pieniężne i statułetki z certyfikatami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5" name="Google Shape;105;p19" descr=""/>
          <p:cNvPicPr/>
          <p:nvPr/>
        </p:nvPicPr>
        <p:blipFill>
          <a:blip r:embed="rId1"/>
          <a:stretch/>
        </p:blipFill>
        <p:spPr>
          <a:xfrm>
            <a:off x="748800" y="1851840"/>
            <a:ext cx="3022920" cy="3022920"/>
          </a:xfrm>
          <a:prstGeom prst="rect">
            <a:avLst/>
          </a:prstGeom>
          <a:ln>
            <a:noFill/>
          </a:ln>
        </p:spPr>
      </p:pic>
      <p:pic>
        <p:nvPicPr>
          <p:cNvPr id="106" name="Google Shape;106;p19" descr=""/>
          <p:cNvPicPr/>
          <p:nvPr/>
        </p:nvPicPr>
        <p:blipFill>
          <a:blip r:embed="rId2"/>
          <a:stretch/>
        </p:blipFill>
        <p:spPr>
          <a:xfrm>
            <a:off x="5236200" y="1851840"/>
            <a:ext cx="2143080" cy="3173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2562840" y="31068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pl-PL" sz="2800" spc="-1" strike="noStrike">
                <a:solidFill>
                  <a:srgbClr val="000000"/>
                </a:solidFill>
                <a:latin typeface="Arial"/>
                <a:ea typeface="Arial"/>
              </a:rPr>
              <a:t>Sport, stres i zabawa.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  <a:spcAft>
                <a:spcPts val="1599"/>
              </a:spcAft>
            </a:pPr>
            <a:r>
              <a:rPr b="0" lang="pl-PL" sz="1800" spc="-1" strike="noStrike">
                <a:solidFill>
                  <a:srgbClr val="595959"/>
                </a:solidFill>
                <a:latin typeface="Comic Sans MS"/>
                <a:ea typeface="Comic Sans MS"/>
              </a:rPr>
              <a:t>Olimpiady kojarzą się nam ze sportem lub stresującymi zmaganiami uczniowskimi w szkołach. Mistrzostwa kulinarne może nie są aż tak zaawansowane organizacyjnie, jak igrzyska olimpijskie lub inne mistrzostwa sportowe, ale osiągnęły już znaczny prestiż i uznanie, cieszą się coraz większym zainteresowaniem. Wraz z udoskonaleniami technologicznymi w sztuce kulinarnej rozwinęło się już wiele konkurencji. Konkursy, które dawniej traktowane były jako forma zabawy, przeobraziły się w znaczące wydarzenia. Niektóre z nich już na stałe wpisały się do kalendarza najznamienitszych, najbardziej okazałych i docenianych na całym świecie imprez kulinarnych.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311760" y="10224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pl-PL" sz="2800" spc="-1" strike="noStrike">
                <a:solidFill>
                  <a:srgbClr val="000000"/>
                </a:solidFill>
                <a:latin typeface="Arial"/>
                <a:ea typeface="Arial"/>
              </a:rPr>
              <a:t>Kolejnym znamienitym konkursem na poziomie światowym jest...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  <a:spcAft>
                <a:spcPts val="1599"/>
              </a:spcAft>
            </a:pPr>
            <a:r>
              <a:rPr b="1" lang="pl-PL" sz="1100" spc="-1" strike="noStrike">
                <a:solidFill>
                  <a:srgbClr val="000000"/>
                </a:solidFill>
                <a:latin typeface="Arial"/>
                <a:ea typeface="Arial"/>
              </a:rPr>
              <a:t>"</a:t>
            </a:r>
            <a:r>
              <a:rPr b="1" lang="pl-PL" sz="1400" spc="-1" strike="noStrike">
                <a:solidFill>
                  <a:srgbClr val="000000"/>
                </a:solidFill>
                <a:latin typeface="Comic Sans MS"/>
                <a:ea typeface="Comic Sans MS"/>
              </a:rPr>
              <a:t>Międzynarodowa olimpiada kulinarna” w Niemczech</a:t>
            </a:r>
            <a:r>
              <a:rPr b="0" lang="pl-PL" sz="1400" spc="-1" strike="noStrike">
                <a:solidFill>
                  <a:srgbClr val="000000"/>
                </a:solidFill>
                <a:latin typeface="Comic Sans MS"/>
                <a:ea typeface="Comic Sans MS"/>
              </a:rPr>
              <a:t>, która podobnie jak igrzyska olimpijskie organizowana jest co 4 lata. Pierwsze tego typu zawody odbyły się we </a:t>
            </a:r>
            <a:r>
              <a:rPr b="1" lang="pl-PL" sz="1400" spc="-1" strike="noStrike">
                <a:solidFill>
                  <a:srgbClr val="000000"/>
                </a:solidFill>
                <a:latin typeface="Comic Sans MS"/>
                <a:ea typeface="Comic Sans MS"/>
              </a:rPr>
              <a:t>Frankfurcie</a:t>
            </a:r>
            <a:r>
              <a:rPr b="0" lang="pl-PL" sz="1400" spc="-1" strike="noStrike">
                <a:solidFill>
                  <a:srgbClr val="000000"/>
                </a:solidFill>
                <a:latin typeface="Comic Sans MS"/>
                <a:ea typeface="Comic Sans MS"/>
              </a:rPr>
              <a:t>. Początkowo były jedynie małym kulinarnym konkursem, który z czasem zyskał większą popularność. Teraz starają się w niej wziąć udział najznakomitsi mistrzowie kuchni z całego świata, a także młodzi, utalentowani adepci sztuki kulinarnej. Podczas zawodów mogą zaprezentować swoje umiejętności, a także podzielić się doświadczeniem z kolegami po fachu. Frankfurt gościł uczestników imprezy </a:t>
            </a:r>
            <a:r>
              <a:rPr b="1" lang="pl-PL" sz="1400" spc="-1" strike="noStrike">
                <a:solidFill>
                  <a:srgbClr val="000000"/>
                </a:solidFill>
                <a:latin typeface="Comic Sans MS"/>
                <a:ea typeface="Comic Sans MS"/>
              </a:rPr>
              <a:t>od 1896 aż do 1996 roku</a:t>
            </a:r>
            <a:r>
              <a:rPr b="0" lang="pl-PL" sz="1400" spc="-1" strike="noStrike">
                <a:solidFill>
                  <a:srgbClr val="000000"/>
                </a:solidFill>
                <a:latin typeface="Comic Sans MS"/>
                <a:ea typeface="Comic Sans MS"/>
              </a:rPr>
              <a:t>, potem miejscem olimpiady stał się Berlin. </a:t>
            </a:r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Application>LibreOffice/6.0.7.3$Linux_X86_64 LibreOffice_project/00m0$Build-3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pl-PL</dc:language>
  <cp:lastModifiedBy/>
  <dcterms:modified xsi:type="dcterms:W3CDTF">2020-06-19T22:07:48Z</dcterms:modified>
  <cp:revision>1</cp:revision>
  <dc:subject/>
  <dc:title/>
</cp:coreProperties>
</file>